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5" r:id="rId5"/>
    <p:sldId id="266" r:id="rId6"/>
    <p:sldId id="267" r:id="rId7"/>
    <p:sldId id="268" r:id="rId8"/>
    <p:sldId id="264" r:id="rId9"/>
    <p:sldId id="269" r:id="rId10"/>
    <p:sldId id="357" r:id="rId11"/>
    <p:sldId id="271" r:id="rId12"/>
    <p:sldId id="277" r:id="rId13"/>
    <p:sldId id="278" r:id="rId14"/>
    <p:sldId id="281" r:id="rId15"/>
    <p:sldId id="282" r:id="rId16"/>
    <p:sldId id="283" r:id="rId17"/>
    <p:sldId id="287" r:id="rId18"/>
    <p:sldId id="291" r:id="rId19"/>
    <p:sldId id="292" r:id="rId20"/>
    <p:sldId id="293" r:id="rId21"/>
    <p:sldId id="299" r:id="rId22"/>
    <p:sldId id="307" r:id="rId23"/>
    <p:sldId id="308" r:id="rId24"/>
    <p:sldId id="310" r:id="rId25"/>
    <p:sldId id="311" r:id="rId26"/>
    <p:sldId id="312" r:id="rId27"/>
    <p:sldId id="313" r:id="rId28"/>
    <p:sldId id="315" r:id="rId29"/>
    <p:sldId id="317" r:id="rId30"/>
    <p:sldId id="318" r:id="rId31"/>
    <p:sldId id="321" r:id="rId32"/>
    <p:sldId id="323" r:id="rId33"/>
    <p:sldId id="324" r:id="rId34"/>
    <p:sldId id="326" r:id="rId35"/>
    <p:sldId id="327" r:id="rId36"/>
    <p:sldId id="328" r:id="rId37"/>
    <p:sldId id="331" r:id="rId38"/>
    <p:sldId id="333" r:id="rId39"/>
    <p:sldId id="348" r:id="rId40"/>
    <p:sldId id="349" r:id="rId41"/>
    <p:sldId id="350" r:id="rId42"/>
    <p:sldId id="345" r:id="rId43"/>
    <p:sldId id="346" r:id="rId44"/>
    <p:sldId id="347" r:id="rId45"/>
    <p:sldId id="334" r:id="rId46"/>
    <p:sldId id="353" r:id="rId47"/>
    <p:sldId id="354" r:id="rId48"/>
    <p:sldId id="355" r:id="rId49"/>
    <p:sldId id="337" r:id="rId50"/>
    <p:sldId id="338" r:id="rId51"/>
    <p:sldId id="340" r:id="rId52"/>
    <p:sldId id="342" r:id="rId5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7"/>
  </p:normalViewPr>
  <p:slideViewPr>
    <p:cSldViewPr snapToGrid="0" snapToObjects="1">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918876-E81B-EE49-B8A9-DDF3AAAF536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7145AA5-71C0-3C4C-A470-A341544635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D2F7C7E-F1D0-5D49-9C30-A300AD0E26CC}"/>
              </a:ext>
            </a:extLst>
          </p:cNvPr>
          <p:cNvSpPr>
            <a:spLocks noGrp="1"/>
          </p:cNvSpPr>
          <p:nvPr>
            <p:ph type="dt" sz="half" idx="10"/>
          </p:nvPr>
        </p:nvSpPr>
        <p:spPr/>
        <p:txBody>
          <a:bodyPr/>
          <a:lstStyle/>
          <a:p>
            <a:fld id="{9B15B564-D9E1-974A-BA34-EE91ECE5456C}" type="datetimeFigureOut">
              <a:rPr lang="it-IT" smtClean="0"/>
              <a:t>07/02/2022</a:t>
            </a:fld>
            <a:endParaRPr lang="it-IT"/>
          </a:p>
        </p:txBody>
      </p:sp>
      <p:sp>
        <p:nvSpPr>
          <p:cNvPr id="5" name="Segnaposto piè di pagina 4">
            <a:extLst>
              <a:ext uri="{FF2B5EF4-FFF2-40B4-BE49-F238E27FC236}">
                <a16:creationId xmlns:a16="http://schemas.microsoft.com/office/drawing/2014/main" id="{1607B24F-F4CE-6643-A944-3CE0671D94D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252BB83-9B1D-F741-AF1B-6176443BF0FB}"/>
              </a:ext>
            </a:extLst>
          </p:cNvPr>
          <p:cNvSpPr>
            <a:spLocks noGrp="1"/>
          </p:cNvSpPr>
          <p:nvPr>
            <p:ph type="sldNum" sz="quarter" idx="12"/>
          </p:nvPr>
        </p:nvSpPr>
        <p:spPr/>
        <p:txBody>
          <a:bodyPr/>
          <a:lstStyle/>
          <a:p>
            <a:fld id="{890A6D9B-CE89-6446-B1E3-FD6B6B11BFF6}" type="slidenum">
              <a:rPr lang="it-IT" smtClean="0"/>
              <a:t>‹N›</a:t>
            </a:fld>
            <a:endParaRPr lang="it-IT"/>
          </a:p>
        </p:txBody>
      </p:sp>
    </p:spTree>
    <p:extLst>
      <p:ext uri="{BB962C8B-B14F-4D97-AF65-F5344CB8AC3E}">
        <p14:creationId xmlns:p14="http://schemas.microsoft.com/office/powerpoint/2010/main" val="2772252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F16476-8564-3441-92A7-695FCC36EC9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4D6AE6B-C664-7E49-9516-5064A73731F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C3FE97C-0E6C-C54D-B3D9-4CB91364295E}"/>
              </a:ext>
            </a:extLst>
          </p:cNvPr>
          <p:cNvSpPr>
            <a:spLocks noGrp="1"/>
          </p:cNvSpPr>
          <p:nvPr>
            <p:ph type="dt" sz="half" idx="10"/>
          </p:nvPr>
        </p:nvSpPr>
        <p:spPr/>
        <p:txBody>
          <a:bodyPr/>
          <a:lstStyle/>
          <a:p>
            <a:fld id="{9B15B564-D9E1-974A-BA34-EE91ECE5456C}" type="datetimeFigureOut">
              <a:rPr lang="it-IT" smtClean="0"/>
              <a:t>07/02/2022</a:t>
            </a:fld>
            <a:endParaRPr lang="it-IT"/>
          </a:p>
        </p:txBody>
      </p:sp>
      <p:sp>
        <p:nvSpPr>
          <p:cNvPr id="5" name="Segnaposto piè di pagina 4">
            <a:extLst>
              <a:ext uri="{FF2B5EF4-FFF2-40B4-BE49-F238E27FC236}">
                <a16:creationId xmlns:a16="http://schemas.microsoft.com/office/drawing/2014/main" id="{49A7F231-DABE-0640-894A-8AC54BE286D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B961964-6AEA-8D43-B6CD-32C172117C83}"/>
              </a:ext>
            </a:extLst>
          </p:cNvPr>
          <p:cNvSpPr>
            <a:spLocks noGrp="1"/>
          </p:cNvSpPr>
          <p:nvPr>
            <p:ph type="sldNum" sz="quarter" idx="12"/>
          </p:nvPr>
        </p:nvSpPr>
        <p:spPr/>
        <p:txBody>
          <a:bodyPr/>
          <a:lstStyle/>
          <a:p>
            <a:fld id="{890A6D9B-CE89-6446-B1E3-FD6B6B11BFF6}" type="slidenum">
              <a:rPr lang="it-IT" smtClean="0"/>
              <a:t>‹N›</a:t>
            </a:fld>
            <a:endParaRPr lang="it-IT"/>
          </a:p>
        </p:txBody>
      </p:sp>
    </p:spTree>
    <p:extLst>
      <p:ext uri="{BB962C8B-B14F-4D97-AF65-F5344CB8AC3E}">
        <p14:creationId xmlns:p14="http://schemas.microsoft.com/office/powerpoint/2010/main" val="1960294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1349DF4-94AC-A242-B650-5681496DD24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0491C70-CCE4-044E-AF2B-F9A965768E2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088297A-B071-C841-8557-20CAAEA1D821}"/>
              </a:ext>
            </a:extLst>
          </p:cNvPr>
          <p:cNvSpPr>
            <a:spLocks noGrp="1"/>
          </p:cNvSpPr>
          <p:nvPr>
            <p:ph type="dt" sz="half" idx="10"/>
          </p:nvPr>
        </p:nvSpPr>
        <p:spPr/>
        <p:txBody>
          <a:bodyPr/>
          <a:lstStyle/>
          <a:p>
            <a:fld id="{9B15B564-D9E1-974A-BA34-EE91ECE5456C}" type="datetimeFigureOut">
              <a:rPr lang="it-IT" smtClean="0"/>
              <a:t>07/02/2022</a:t>
            </a:fld>
            <a:endParaRPr lang="it-IT"/>
          </a:p>
        </p:txBody>
      </p:sp>
      <p:sp>
        <p:nvSpPr>
          <p:cNvPr id="5" name="Segnaposto piè di pagina 4">
            <a:extLst>
              <a:ext uri="{FF2B5EF4-FFF2-40B4-BE49-F238E27FC236}">
                <a16:creationId xmlns:a16="http://schemas.microsoft.com/office/drawing/2014/main" id="{FEF8E7D0-6E9E-1948-89DC-B46150B35D6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B8C3700-3DF1-F543-A7BD-5A852EF7B1DB}"/>
              </a:ext>
            </a:extLst>
          </p:cNvPr>
          <p:cNvSpPr>
            <a:spLocks noGrp="1"/>
          </p:cNvSpPr>
          <p:nvPr>
            <p:ph type="sldNum" sz="quarter" idx="12"/>
          </p:nvPr>
        </p:nvSpPr>
        <p:spPr/>
        <p:txBody>
          <a:bodyPr/>
          <a:lstStyle/>
          <a:p>
            <a:fld id="{890A6D9B-CE89-6446-B1E3-FD6B6B11BFF6}" type="slidenum">
              <a:rPr lang="it-IT" smtClean="0"/>
              <a:t>‹N›</a:t>
            </a:fld>
            <a:endParaRPr lang="it-IT"/>
          </a:p>
        </p:txBody>
      </p:sp>
    </p:spTree>
    <p:extLst>
      <p:ext uri="{BB962C8B-B14F-4D97-AF65-F5344CB8AC3E}">
        <p14:creationId xmlns:p14="http://schemas.microsoft.com/office/powerpoint/2010/main" val="331060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FE84C1-8C40-3744-8536-2BD90CAC5B5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C3D4959-5C1C-7946-BB31-84E3B978077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0887ADA-F92C-7C4F-AA1A-55223BB1E031}"/>
              </a:ext>
            </a:extLst>
          </p:cNvPr>
          <p:cNvSpPr>
            <a:spLocks noGrp="1"/>
          </p:cNvSpPr>
          <p:nvPr>
            <p:ph type="dt" sz="half" idx="10"/>
          </p:nvPr>
        </p:nvSpPr>
        <p:spPr/>
        <p:txBody>
          <a:bodyPr/>
          <a:lstStyle/>
          <a:p>
            <a:fld id="{9B15B564-D9E1-974A-BA34-EE91ECE5456C}" type="datetimeFigureOut">
              <a:rPr lang="it-IT" smtClean="0"/>
              <a:t>07/02/2022</a:t>
            </a:fld>
            <a:endParaRPr lang="it-IT"/>
          </a:p>
        </p:txBody>
      </p:sp>
      <p:sp>
        <p:nvSpPr>
          <p:cNvPr id="5" name="Segnaposto piè di pagina 4">
            <a:extLst>
              <a:ext uri="{FF2B5EF4-FFF2-40B4-BE49-F238E27FC236}">
                <a16:creationId xmlns:a16="http://schemas.microsoft.com/office/drawing/2014/main" id="{CC6E5699-49E7-324E-BA17-2EAEDB92BBA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10196FC-5C81-5D43-A2A1-13247DD0D588}"/>
              </a:ext>
            </a:extLst>
          </p:cNvPr>
          <p:cNvSpPr>
            <a:spLocks noGrp="1"/>
          </p:cNvSpPr>
          <p:nvPr>
            <p:ph type="sldNum" sz="quarter" idx="12"/>
          </p:nvPr>
        </p:nvSpPr>
        <p:spPr/>
        <p:txBody>
          <a:bodyPr/>
          <a:lstStyle/>
          <a:p>
            <a:fld id="{890A6D9B-CE89-6446-B1E3-FD6B6B11BFF6}" type="slidenum">
              <a:rPr lang="it-IT" smtClean="0"/>
              <a:t>‹N›</a:t>
            </a:fld>
            <a:endParaRPr lang="it-IT"/>
          </a:p>
        </p:txBody>
      </p:sp>
    </p:spTree>
    <p:extLst>
      <p:ext uri="{BB962C8B-B14F-4D97-AF65-F5344CB8AC3E}">
        <p14:creationId xmlns:p14="http://schemas.microsoft.com/office/powerpoint/2010/main" val="205975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BB30F-8BC8-C64F-A1D1-74B35BCD3E0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626F778-E052-3E45-988C-EF068E57AE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6DB0D3A-C361-964E-B31A-55E36EF369BD}"/>
              </a:ext>
            </a:extLst>
          </p:cNvPr>
          <p:cNvSpPr>
            <a:spLocks noGrp="1"/>
          </p:cNvSpPr>
          <p:nvPr>
            <p:ph type="dt" sz="half" idx="10"/>
          </p:nvPr>
        </p:nvSpPr>
        <p:spPr/>
        <p:txBody>
          <a:bodyPr/>
          <a:lstStyle/>
          <a:p>
            <a:fld id="{9B15B564-D9E1-974A-BA34-EE91ECE5456C}" type="datetimeFigureOut">
              <a:rPr lang="it-IT" smtClean="0"/>
              <a:t>07/02/2022</a:t>
            </a:fld>
            <a:endParaRPr lang="it-IT"/>
          </a:p>
        </p:txBody>
      </p:sp>
      <p:sp>
        <p:nvSpPr>
          <p:cNvPr id="5" name="Segnaposto piè di pagina 4">
            <a:extLst>
              <a:ext uri="{FF2B5EF4-FFF2-40B4-BE49-F238E27FC236}">
                <a16:creationId xmlns:a16="http://schemas.microsoft.com/office/drawing/2014/main" id="{62A7A9F4-5A7D-5043-9B99-B3F944420D3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8F3537D-AB5F-3548-ACAB-16DBA5FF76B8}"/>
              </a:ext>
            </a:extLst>
          </p:cNvPr>
          <p:cNvSpPr>
            <a:spLocks noGrp="1"/>
          </p:cNvSpPr>
          <p:nvPr>
            <p:ph type="sldNum" sz="quarter" idx="12"/>
          </p:nvPr>
        </p:nvSpPr>
        <p:spPr/>
        <p:txBody>
          <a:bodyPr/>
          <a:lstStyle/>
          <a:p>
            <a:fld id="{890A6D9B-CE89-6446-B1E3-FD6B6B11BFF6}" type="slidenum">
              <a:rPr lang="it-IT" smtClean="0"/>
              <a:t>‹N›</a:t>
            </a:fld>
            <a:endParaRPr lang="it-IT"/>
          </a:p>
        </p:txBody>
      </p:sp>
    </p:spTree>
    <p:extLst>
      <p:ext uri="{BB962C8B-B14F-4D97-AF65-F5344CB8AC3E}">
        <p14:creationId xmlns:p14="http://schemas.microsoft.com/office/powerpoint/2010/main" val="278518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15D61B-A437-E04F-A424-ADEFF13E332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226B76D-79E2-934C-A964-B9F78EB4FF6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7F9C357-B5AB-F74D-A18B-010AECCCD72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969A889-BB0D-304C-A286-3DAAFD89CC92}"/>
              </a:ext>
            </a:extLst>
          </p:cNvPr>
          <p:cNvSpPr>
            <a:spLocks noGrp="1"/>
          </p:cNvSpPr>
          <p:nvPr>
            <p:ph type="dt" sz="half" idx="10"/>
          </p:nvPr>
        </p:nvSpPr>
        <p:spPr/>
        <p:txBody>
          <a:bodyPr/>
          <a:lstStyle/>
          <a:p>
            <a:fld id="{9B15B564-D9E1-974A-BA34-EE91ECE5456C}" type="datetimeFigureOut">
              <a:rPr lang="it-IT" smtClean="0"/>
              <a:t>07/02/2022</a:t>
            </a:fld>
            <a:endParaRPr lang="it-IT"/>
          </a:p>
        </p:txBody>
      </p:sp>
      <p:sp>
        <p:nvSpPr>
          <p:cNvPr id="6" name="Segnaposto piè di pagina 5">
            <a:extLst>
              <a:ext uri="{FF2B5EF4-FFF2-40B4-BE49-F238E27FC236}">
                <a16:creationId xmlns:a16="http://schemas.microsoft.com/office/drawing/2014/main" id="{329D651F-4F8C-0A44-A7BC-A0C45F4E163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30C8D64-E2D5-2D42-B1CA-163B31F9DDB5}"/>
              </a:ext>
            </a:extLst>
          </p:cNvPr>
          <p:cNvSpPr>
            <a:spLocks noGrp="1"/>
          </p:cNvSpPr>
          <p:nvPr>
            <p:ph type="sldNum" sz="quarter" idx="12"/>
          </p:nvPr>
        </p:nvSpPr>
        <p:spPr/>
        <p:txBody>
          <a:bodyPr/>
          <a:lstStyle/>
          <a:p>
            <a:fld id="{890A6D9B-CE89-6446-B1E3-FD6B6B11BFF6}" type="slidenum">
              <a:rPr lang="it-IT" smtClean="0"/>
              <a:t>‹N›</a:t>
            </a:fld>
            <a:endParaRPr lang="it-IT"/>
          </a:p>
        </p:txBody>
      </p:sp>
    </p:spTree>
    <p:extLst>
      <p:ext uri="{BB962C8B-B14F-4D97-AF65-F5344CB8AC3E}">
        <p14:creationId xmlns:p14="http://schemas.microsoft.com/office/powerpoint/2010/main" val="1264412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2E96FC-F52D-C945-9EC4-3FF7F69082F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0550B06-7B3F-754C-98FD-B6BA2E73FB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17C999C-AC2B-6F41-B822-30468B13FAEF}"/>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3ECD3FF-B9CF-8147-AA81-93D51353E0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4BF4DB5-91F0-7C40-8F58-F3D90EFE3039}"/>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2545B3B9-DE64-F546-A64C-F4FC084976F0}"/>
              </a:ext>
            </a:extLst>
          </p:cNvPr>
          <p:cNvSpPr>
            <a:spLocks noGrp="1"/>
          </p:cNvSpPr>
          <p:nvPr>
            <p:ph type="dt" sz="half" idx="10"/>
          </p:nvPr>
        </p:nvSpPr>
        <p:spPr/>
        <p:txBody>
          <a:bodyPr/>
          <a:lstStyle/>
          <a:p>
            <a:fld id="{9B15B564-D9E1-974A-BA34-EE91ECE5456C}" type="datetimeFigureOut">
              <a:rPr lang="it-IT" smtClean="0"/>
              <a:t>07/02/2022</a:t>
            </a:fld>
            <a:endParaRPr lang="it-IT"/>
          </a:p>
        </p:txBody>
      </p:sp>
      <p:sp>
        <p:nvSpPr>
          <p:cNvPr id="8" name="Segnaposto piè di pagina 7">
            <a:extLst>
              <a:ext uri="{FF2B5EF4-FFF2-40B4-BE49-F238E27FC236}">
                <a16:creationId xmlns:a16="http://schemas.microsoft.com/office/drawing/2014/main" id="{514B9DDF-653E-C346-B36E-86B38843A05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3418C3E-800D-AE47-A36E-66BCD1678ABC}"/>
              </a:ext>
            </a:extLst>
          </p:cNvPr>
          <p:cNvSpPr>
            <a:spLocks noGrp="1"/>
          </p:cNvSpPr>
          <p:nvPr>
            <p:ph type="sldNum" sz="quarter" idx="12"/>
          </p:nvPr>
        </p:nvSpPr>
        <p:spPr/>
        <p:txBody>
          <a:bodyPr/>
          <a:lstStyle/>
          <a:p>
            <a:fld id="{890A6D9B-CE89-6446-B1E3-FD6B6B11BFF6}" type="slidenum">
              <a:rPr lang="it-IT" smtClean="0"/>
              <a:t>‹N›</a:t>
            </a:fld>
            <a:endParaRPr lang="it-IT"/>
          </a:p>
        </p:txBody>
      </p:sp>
    </p:spTree>
    <p:extLst>
      <p:ext uri="{BB962C8B-B14F-4D97-AF65-F5344CB8AC3E}">
        <p14:creationId xmlns:p14="http://schemas.microsoft.com/office/powerpoint/2010/main" val="538226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0B4582-BA19-F04B-AC33-D5C8C5C13B0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3E5DC34-7B9A-C047-8B1D-7F1C75FBB126}"/>
              </a:ext>
            </a:extLst>
          </p:cNvPr>
          <p:cNvSpPr>
            <a:spLocks noGrp="1"/>
          </p:cNvSpPr>
          <p:nvPr>
            <p:ph type="dt" sz="half" idx="10"/>
          </p:nvPr>
        </p:nvSpPr>
        <p:spPr/>
        <p:txBody>
          <a:bodyPr/>
          <a:lstStyle/>
          <a:p>
            <a:fld id="{9B15B564-D9E1-974A-BA34-EE91ECE5456C}" type="datetimeFigureOut">
              <a:rPr lang="it-IT" smtClean="0"/>
              <a:t>07/02/2022</a:t>
            </a:fld>
            <a:endParaRPr lang="it-IT"/>
          </a:p>
        </p:txBody>
      </p:sp>
      <p:sp>
        <p:nvSpPr>
          <p:cNvPr id="4" name="Segnaposto piè di pagina 3">
            <a:extLst>
              <a:ext uri="{FF2B5EF4-FFF2-40B4-BE49-F238E27FC236}">
                <a16:creationId xmlns:a16="http://schemas.microsoft.com/office/drawing/2014/main" id="{8F1B16B8-05BB-6547-B204-43746532B13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E23F6850-5BA7-9746-A3FE-E653C8B4C18A}"/>
              </a:ext>
            </a:extLst>
          </p:cNvPr>
          <p:cNvSpPr>
            <a:spLocks noGrp="1"/>
          </p:cNvSpPr>
          <p:nvPr>
            <p:ph type="sldNum" sz="quarter" idx="12"/>
          </p:nvPr>
        </p:nvSpPr>
        <p:spPr/>
        <p:txBody>
          <a:bodyPr/>
          <a:lstStyle/>
          <a:p>
            <a:fld id="{890A6D9B-CE89-6446-B1E3-FD6B6B11BFF6}" type="slidenum">
              <a:rPr lang="it-IT" smtClean="0"/>
              <a:t>‹N›</a:t>
            </a:fld>
            <a:endParaRPr lang="it-IT"/>
          </a:p>
        </p:txBody>
      </p:sp>
    </p:spTree>
    <p:extLst>
      <p:ext uri="{BB962C8B-B14F-4D97-AF65-F5344CB8AC3E}">
        <p14:creationId xmlns:p14="http://schemas.microsoft.com/office/powerpoint/2010/main" val="253076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5B4BDE0-3ED0-D14A-9F4F-292C16ABED19}"/>
              </a:ext>
            </a:extLst>
          </p:cNvPr>
          <p:cNvSpPr>
            <a:spLocks noGrp="1"/>
          </p:cNvSpPr>
          <p:nvPr>
            <p:ph type="dt" sz="half" idx="10"/>
          </p:nvPr>
        </p:nvSpPr>
        <p:spPr/>
        <p:txBody>
          <a:bodyPr/>
          <a:lstStyle/>
          <a:p>
            <a:fld id="{9B15B564-D9E1-974A-BA34-EE91ECE5456C}" type="datetimeFigureOut">
              <a:rPr lang="it-IT" smtClean="0"/>
              <a:t>07/02/2022</a:t>
            </a:fld>
            <a:endParaRPr lang="it-IT"/>
          </a:p>
        </p:txBody>
      </p:sp>
      <p:sp>
        <p:nvSpPr>
          <p:cNvPr id="3" name="Segnaposto piè di pagina 2">
            <a:extLst>
              <a:ext uri="{FF2B5EF4-FFF2-40B4-BE49-F238E27FC236}">
                <a16:creationId xmlns:a16="http://schemas.microsoft.com/office/drawing/2014/main" id="{B7F4F182-C427-324B-8B41-FDD6930EA65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C7B4906-82B4-4141-9C66-E033694959D7}"/>
              </a:ext>
            </a:extLst>
          </p:cNvPr>
          <p:cNvSpPr>
            <a:spLocks noGrp="1"/>
          </p:cNvSpPr>
          <p:nvPr>
            <p:ph type="sldNum" sz="quarter" idx="12"/>
          </p:nvPr>
        </p:nvSpPr>
        <p:spPr/>
        <p:txBody>
          <a:bodyPr/>
          <a:lstStyle/>
          <a:p>
            <a:fld id="{890A6D9B-CE89-6446-B1E3-FD6B6B11BFF6}" type="slidenum">
              <a:rPr lang="it-IT" smtClean="0"/>
              <a:t>‹N›</a:t>
            </a:fld>
            <a:endParaRPr lang="it-IT"/>
          </a:p>
        </p:txBody>
      </p:sp>
    </p:spTree>
    <p:extLst>
      <p:ext uri="{BB962C8B-B14F-4D97-AF65-F5344CB8AC3E}">
        <p14:creationId xmlns:p14="http://schemas.microsoft.com/office/powerpoint/2010/main" val="1943659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C8B022-95C6-3245-A903-8948FF8A68B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2A2347D-40AC-FA49-A2C9-A6F069D2CD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59FC1F1-F616-ED46-86A8-26C9C5A985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D1E2683-B86F-F643-9142-002D680CBE52}"/>
              </a:ext>
            </a:extLst>
          </p:cNvPr>
          <p:cNvSpPr>
            <a:spLocks noGrp="1"/>
          </p:cNvSpPr>
          <p:nvPr>
            <p:ph type="dt" sz="half" idx="10"/>
          </p:nvPr>
        </p:nvSpPr>
        <p:spPr/>
        <p:txBody>
          <a:bodyPr/>
          <a:lstStyle/>
          <a:p>
            <a:fld id="{9B15B564-D9E1-974A-BA34-EE91ECE5456C}" type="datetimeFigureOut">
              <a:rPr lang="it-IT" smtClean="0"/>
              <a:t>07/02/2022</a:t>
            </a:fld>
            <a:endParaRPr lang="it-IT"/>
          </a:p>
        </p:txBody>
      </p:sp>
      <p:sp>
        <p:nvSpPr>
          <p:cNvPr id="6" name="Segnaposto piè di pagina 5">
            <a:extLst>
              <a:ext uri="{FF2B5EF4-FFF2-40B4-BE49-F238E27FC236}">
                <a16:creationId xmlns:a16="http://schemas.microsoft.com/office/drawing/2014/main" id="{F0821B28-10BF-2E49-9139-61753984429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B286D3E-7198-7C4A-8821-A5A465D8589A}"/>
              </a:ext>
            </a:extLst>
          </p:cNvPr>
          <p:cNvSpPr>
            <a:spLocks noGrp="1"/>
          </p:cNvSpPr>
          <p:nvPr>
            <p:ph type="sldNum" sz="quarter" idx="12"/>
          </p:nvPr>
        </p:nvSpPr>
        <p:spPr/>
        <p:txBody>
          <a:bodyPr/>
          <a:lstStyle/>
          <a:p>
            <a:fld id="{890A6D9B-CE89-6446-B1E3-FD6B6B11BFF6}" type="slidenum">
              <a:rPr lang="it-IT" smtClean="0"/>
              <a:t>‹N›</a:t>
            </a:fld>
            <a:endParaRPr lang="it-IT"/>
          </a:p>
        </p:txBody>
      </p:sp>
    </p:spTree>
    <p:extLst>
      <p:ext uri="{BB962C8B-B14F-4D97-AF65-F5344CB8AC3E}">
        <p14:creationId xmlns:p14="http://schemas.microsoft.com/office/powerpoint/2010/main" val="3269653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547555-69F0-3042-B64A-973A5E15779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70008CC-BF87-2146-A619-F3339FE87C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55E63CA-804C-1040-B3C5-A731119073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EE59221-8218-3B47-841B-E25E6F48F575}"/>
              </a:ext>
            </a:extLst>
          </p:cNvPr>
          <p:cNvSpPr>
            <a:spLocks noGrp="1"/>
          </p:cNvSpPr>
          <p:nvPr>
            <p:ph type="dt" sz="half" idx="10"/>
          </p:nvPr>
        </p:nvSpPr>
        <p:spPr/>
        <p:txBody>
          <a:bodyPr/>
          <a:lstStyle/>
          <a:p>
            <a:fld id="{9B15B564-D9E1-974A-BA34-EE91ECE5456C}" type="datetimeFigureOut">
              <a:rPr lang="it-IT" smtClean="0"/>
              <a:t>07/02/2022</a:t>
            </a:fld>
            <a:endParaRPr lang="it-IT"/>
          </a:p>
        </p:txBody>
      </p:sp>
      <p:sp>
        <p:nvSpPr>
          <p:cNvPr id="6" name="Segnaposto piè di pagina 5">
            <a:extLst>
              <a:ext uri="{FF2B5EF4-FFF2-40B4-BE49-F238E27FC236}">
                <a16:creationId xmlns:a16="http://schemas.microsoft.com/office/drawing/2014/main" id="{720B3D32-0D25-3C4A-AF07-6691185A16F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BE48518-15B2-A549-BD03-2B277A61265C}"/>
              </a:ext>
            </a:extLst>
          </p:cNvPr>
          <p:cNvSpPr>
            <a:spLocks noGrp="1"/>
          </p:cNvSpPr>
          <p:nvPr>
            <p:ph type="sldNum" sz="quarter" idx="12"/>
          </p:nvPr>
        </p:nvSpPr>
        <p:spPr/>
        <p:txBody>
          <a:bodyPr/>
          <a:lstStyle/>
          <a:p>
            <a:fld id="{890A6D9B-CE89-6446-B1E3-FD6B6B11BFF6}" type="slidenum">
              <a:rPr lang="it-IT" smtClean="0"/>
              <a:t>‹N›</a:t>
            </a:fld>
            <a:endParaRPr lang="it-IT"/>
          </a:p>
        </p:txBody>
      </p:sp>
    </p:spTree>
    <p:extLst>
      <p:ext uri="{BB962C8B-B14F-4D97-AF65-F5344CB8AC3E}">
        <p14:creationId xmlns:p14="http://schemas.microsoft.com/office/powerpoint/2010/main" val="2454547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036B77B-639B-8545-B3EA-4935846E73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37E8321-B513-8C40-A0BB-FD86F65D0C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1EBD459-AC83-D249-AE61-6EB1D36DC6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5B564-D9E1-974A-BA34-EE91ECE5456C}" type="datetimeFigureOut">
              <a:rPr lang="it-IT" smtClean="0"/>
              <a:t>07/02/2022</a:t>
            </a:fld>
            <a:endParaRPr lang="it-IT"/>
          </a:p>
        </p:txBody>
      </p:sp>
      <p:sp>
        <p:nvSpPr>
          <p:cNvPr id="5" name="Segnaposto piè di pagina 4">
            <a:extLst>
              <a:ext uri="{FF2B5EF4-FFF2-40B4-BE49-F238E27FC236}">
                <a16:creationId xmlns:a16="http://schemas.microsoft.com/office/drawing/2014/main" id="{77B117E1-5E2A-8745-9D97-1DEC96195B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53789FE4-2F8D-564F-A000-6F8FB80185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0A6D9B-CE89-6446-B1E3-FD6B6B11BFF6}" type="slidenum">
              <a:rPr lang="it-IT" smtClean="0"/>
              <a:t>‹N›</a:t>
            </a:fld>
            <a:endParaRPr lang="it-IT"/>
          </a:p>
        </p:txBody>
      </p:sp>
    </p:spTree>
    <p:extLst>
      <p:ext uri="{BB962C8B-B14F-4D97-AF65-F5344CB8AC3E}">
        <p14:creationId xmlns:p14="http://schemas.microsoft.com/office/powerpoint/2010/main" val="423388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page1image1096736">
            <a:extLst>
              <a:ext uri="{FF2B5EF4-FFF2-40B4-BE49-F238E27FC236}">
                <a16:creationId xmlns:a16="http://schemas.microsoft.com/office/drawing/2014/main" id="{DAEDA16A-DCC9-304A-8348-107D574339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351" y="2099104"/>
            <a:ext cx="11821297" cy="2659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903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9"/>
            <a:ext cx="11578281" cy="5793904"/>
          </a:xfrm>
        </p:spPr>
        <p:txBody>
          <a:bodyPr/>
          <a:lstStyle/>
          <a:p>
            <a:pPr marL="0" indent="0">
              <a:buNone/>
            </a:pPr>
            <a:r>
              <a:rPr lang="it-IT" b="1" dirty="0">
                <a:solidFill>
                  <a:srgbClr val="FF0000"/>
                </a:solidFill>
              </a:rPr>
              <a:t>Evidenza dell’Intervento Precoce</a:t>
            </a:r>
          </a:p>
          <a:p>
            <a:r>
              <a:rPr lang="it-IT" dirty="0"/>
              <a:t>Risultati replicabili tra gli studi indicano che l'intervento precoce può avere effetti positivi sulla comunicazione sociale, sul linguaggio, sulla cognizione e sul comportamento adattivo nei bambini piccoli con autismo.</a:t>
            </a:r>
          </a:p>
          <a:p>
            <a:r>
              <a:rPr lang="it-IT" dirty="0"/>
              <a:t>Un intervento precoce può insegnare particolari abilità che hanno un valore immediato (ad es., come chiedere aiuto o come dire di no) e supportare abilità </a:t>
            </a:r>
            <a:r>
              <a:rPr lang="it-IT" dirty="0" err="1"/>
              <a:t>pivotali</a:t>
            </a:r>
            <a:r>
              <a:rPr lang="it-IT" dirty="0"/>
              <a:t> (es. abilità cardine come l’attenzione congiunta e l’imitazione) che contribuiscono al cambiamento nei processi che hanno effetti evolutivi a cascata sul linguaggio e sulla cognizione.</a:t>
            </a:r>
          </a:p>
        </p:txBody>
      </p:sp>
    </p:spTree>
    <p:extLst>
      <p:ext uri="{BB962C8B-B14F-4D97-AF65-F5344CB8AC3E}">
        <p14:creationId xmlns:p14="http://schemas.microsoft.com/office/powerpoint/2010/main" val="3701322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9"/>
            <a:ext cx="11578281" cy="5793904"/>
          </a:xfrm>
        </p:spPr>
        <p:txBody>
          <a:bodyPr/>
          <a:lstStyle/>
          <a:p>
            <a:pPr marL="0" indent="0">
              <a:buNone/>
            </a:pPr>
            <a:r>
              <a:rPr lang="it-IT" b="1" i="1" dirty="0">
                <a:solidFill>
                  <a:srgbClr val="FF0000"/>
                </a:solidFill>
              </a:rPr>
              <a:t>Possibilità di Cambiamento</a:t>
            </a:r>
          </a:p>
          <a:p>
            <a:r>
              <a:rPr lang="it-IT" dirty="0"/>
              <a:t>La domanda non è più se il cambiamento e il miglioramento siano possibili per le persone con autismo, ma piuttosto quali fattori consentono alle persone con autismo di vivere in modo positivo, appagante vite, quali sono gli elementi chiave di interventi efficaci, e quali sono i micro e macro ambienti e le barriere al cambiamento per gli individui autistici.</a:t>
            </a:r>
          </a:p>
          <a:p>
            <a:r>
              <a:rPr lang="it-IT" dirty="0"/>
              <a:t>Gli interventi limitati nel tempo non saranno sufficienti per consentire un cambiamento a lungo termine per la maggior parte delle persone con autismo. Sarà invece necessaria una serie di interventi graduali e personalizzati in sequenza evolutiva per ciascun individuo, in base alla fase di sviluppo, al profilo di punti di forza e bisogni e alle condizioni concomitanti.</a:t>
            </a:r>
          </a:p>
          <a:p>
            <a:endParaRPr lang="it-IT" i="1" u="sng" dirty="0"/>
          </a:p>
        </p:txBody>
      </p:sp>
    </p:spTree>
    <p:extLst>
      <p:ext uri="{BB962C8B-B14F-4D97-AF65-F5344CB8AC3E}">
        <p14:creationId xmlns:p14="http://schemas.microsoft.com/office/powerpoint/2010/main" val="2370592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9"/>
            <a:ext cx="11578281" cy="5793904"/>
          </a:xfrm>
        </p:spPr>
        <p:txBody>
          <a:bodyPr/>
          <a:lstStyle/>
          <a:p>
            <a:pPr marL="0" indent="0">
              <a:buNone/>
            </a:pPr>
            <a:r>
              <a:rPr lang="it-IT" b="1" dirty="0">
                <a:solidFill>
                  <a:srgbClr val="FF0000"/>
                </a:solidFill>
              </a:rPr>
              <a:t>Sistemi di cura: L'identità della persona autistica come utente del servizio</a:t>
            </a:r>
          </a:p>
          <a:p>
            <a:endParaRPr lang="it-IT" dirty="0"/>
          </a:p>
        </p:txBody>
      </p:sp>
      <p:pic>
        <p:nvPicPr>
          <p:cNvPr id="2" name="Immagine 1">
            <a:extLst>
              <a:ext uri="{FF2B5EF4-FFF2-40B4-BE49-F238E27FC236}">
                <a16:creationId xmlns:a16="http://schemas.microsoft.com/office/drawing/2014/main" id="{6A2B4982-11A8-224D-9C22-D0C6A520B3A1}"/>
              </a:ext>
            </a:extLst>
          </p:cNvPr>
          <p:cNvPicPr>
            <a:picLocks noChangeAspect="1"/>
          </p:cNvPicPr>
          <p:nvPr/>
        </p:nvPicPr>
        <p:blipFill>
          <a:blip r:embed="rId2"/>
          <a:stretch>
            <a:fillRect/>
          </a:stretch>
        </p:blipFill>
        <p:spPr>
          <a:xfrm>
            <a:off x="540092" y="799798"/>
            <a:ext cx="10914621" cy="5793903"/>
          </a:xfrm>
          <a:prstGeom prst="rect">
            <a:avLst/>
          </a:prstGeom>
        </p:spPr>
      </p:pic>
    </p:spTree>
    <p:extLst>
      <p:ext uri="{BB962C8B-B14F-4D97-AF65-F5344CB8AC3E}">
        <p14:creationId xmlns:p14="http://schemas.microsoft.com/office/powerpoint/2010/main" val="1972006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9"/>
            <a:ext cx="11578281" cy="5793904"/>
          </a:xfrm>
        </p:spPr>
        <p:txBody>
          <a:bodyPr>
            <a:normAutofit/>
          </a:bodyPr>
          <a:lstStyle/>
          <a:p>
            <a:r>
              <a:rPr lang="it-IT" dirty="0"/>
              <a:t>L'uso dei servizi per molte persone con autismo e per i loro familiari può diventare un elemento chiave che ha un'ampia influenza sul corso, sull'identità sociale e sul significato delle loro vite. Tuttavia, la maggior parte delle persone con autismo vivono in comunità con poche o nessuna infrastruttura dedicata per le persone con disabilità dello sviluppo o bisogni sanitari speciali, con il risultato che le famiglie sono lasciati a gestirli da soli. </a:t>
            </a:r>
          </a:p>
          <a:p>
            <a:r>
              <a:rPr lang="it-IT" dirty="0"/>
              <a:t>Molte famiglie assumono ruoli di </a:t>
            </a:r>
            <a:r>
              <a:rPr lang="it-IT" dirty="0" err="1"/>
              <a:t>caregiver</a:t>
            </a:r>
            <a:r>
              <a:rPr lang="it-IT" dirty="0"/>
              <a:t> primari e creano i propri sistemi informali di assistenza che coinvolgono nuclei familiari allargati e gruppi comunitari, come vicini o membri di chiesa. </a:t>
            </a:r>
          </a:p>
          <a:p>
            <a:r>
              <a:rPr lang="it-IT" dirty="0"/>
              <a:t>I bisogni delle persone autistiche individuali e delle loro famiglie sono eterogenei e si evolvono nel corso della vita. L'assistenza è richiesta da più settori e fornitori.  L'integrazione, il coordinamento e la transizione dell'assistenza  rappresentano le principali sfide per tutta la vita.</a:t>
            </a:r>
          </a:p>
        </p:txBody>
      </p:sp>
    </p:spTree>
    <p:extLst>
      <p:ext uri="{BB962C8B-B14F-4D97-AF65-F5344CB8AC3E}">
        <p14:creationId xmlns:p14="http://schemas.microsoft.com/office/powerpoint/2010/main" val="3880925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9"/>
            <a:ext cx="11578281" cy="5793904"/>
          </a:xfrm>
        </p:spPr>
        <p:txBody>
          <a:bodyPr>
            <a:normAutofit lnSpcReduction="10000"/>
          </a:bodyPr>
          <a:lstStyle/>
          <a:p>
            <a:r>
              <a:rPr lang="it-IT" dirty="0"/>
              <a:t>Una volta che i bambini iniziano a frequentare la scuola, la maggior parte dell'aiuto che ricevono proviene dalle scuole, dove gli approcci variano da qualificati a minimi.</a:t>
            </a:r>
          </a:p>
          <a:p>
            <a:r>
              <a:rPr lang="it-IT" dirty="0"/>
              <a:t>Dopo la scuola secondaria, c'è un divario terapeutico in cui molte famiglie e individui autistici si trovano da soli e questo divario è la realtà costante durante tutto il percorso di sviluppo per la maggior parte delle persone autistiche.</a:t>
            </a:r>
          </a:p>
          <a:p>
            <a:r>
              <a:rPr lang="it-IT" dirty="0"/>
              <a:t>Rispetto agli anni '70 e '80, più bambini con autismo stanno ora acquisendo competenze accademiche e partecipano all'istruzione superiore e una percentuale maggiore di adulti vive una vita indipendente. Tuttavia, quelli con i risultati più positivi rimangono una minoranza. Poiché più persone con capacità cognitive da medie a superiori alla media ricevono diagnosi di autismo rispetto a 50 anni fa, non è noto se i miglioramenti in alcuni risultati siano dovuti a maggiori capacità  diagnostiche o a interventi e servizi migliorati. </a:t>
            </a:r>
          </a:p>
        </p:txBody>
      </p:sp>
    </p:spTree>
    <p:extLst>
      <p:ext uri="{BB962C8B-B14F-4D97-AF65-F5344CB8AC3E}">
        <p14:creationId xmlns:p14="http://schemas.microsoft.com/office/powerpoint/2010/main" val="794159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9"/>
            <a:ext cx="11578281" cy="5793904"/>
          </a:xfrm>
        </p:spPr>
        <p:txBody>
          <a:bodyPr>
            <a:normAutofit lnSpcReduction="10000"/>
          </a:bodyPr>
          <a:lstStyle/>
          <a:p>
            <a:r>
              <a:rPr lang="it-IT" dirty="0"/>
              <a:t>L’obiettivo è proporre interventi basati sulla pratica clinica che possano avere effetti reali, immediati e di lunga durata sulla vita di bambini e adulti con autismo e delle loro famiglie. </a:t>
            </a:r>
          </a:p>
          <a:p>
            <a:r>
              <a:rPr lang="it-IT" dirty="0"/>
              <a:t>Riconoscere che il profilo dei punti di forza e dei bisogni di ciascun individuo autistico e della sua famiglia dovrebbe determinare le priorità di intervento e di sostegno, ma anche che queste possono cambiare nel tempo e in un modo graduale, con lo sviluppo e man mano che gli interventi producono effetti. </a:t>
            </a:r>
          </a:p>
          <a:p>
            <a:r>
              <a:rPr lang="it-IT" dirty="0"/>
              <a:t>Un’assistenza basata sulla misurazione e un processo decisionale condiviso che tenga conto delle preferenze e delle risorse del paziente e della famiglia, in ogni fase del processo.</a:t>
            </a:r>
          </a:p>
          <a:p>
            <a:r>
              <a:rPr lang="it-IT" dirty="0"/>
              <a:t>Una diagnosi di autismo non porta direttamente a un unico piano di trattamento, né esiste un singolo intervento che sia efficace o addirittura necessario per tutti gli individui con autismo. Un approccio personalizzato risulta essenziale.</a:t>
            </a:r>
          </a:p>
        </p:txBody>
      </p:sp>
    </p:spTree>
    <p:extLst>
      <p:ext uri="{BB962C8B-B14F-4D97-AF65-F5344CB8AC3E}">
        <p14:creationId xmlns:p14="http://schemas.microsoft.com/office/powerpoint/2010/main" val="2316805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9"/>
            <a:ext cx="11578281" cy="5793904"/>
          </a:xfrm>
        </p:spPr>
        <p:txBody>
          <a:bodyPr>
            <a:normAutofit lnSpcReduction="10000"/>
          </a:bodyPr>
          <a:lstStyle/>
          <a:p>
            <a:pPr marL="0" indent="0">
              <a:buNone/>
            </a:pPr>
            <a:r>
              <a:rPr lang="it-IT" b="1" i="1" dirty="0">
                <a:solidFill>
                  <a:srgbClr val="FF0000"/>
                </a:solidFill>
              </a:rPr>
              <a:t>Modello di intervento «a gradini»</a:t>
            </a:r>
          </a:p>
          <a:p>
            <a:r>
              <a:rPr lang="it-IT" dirty="0"/>
              <a:t>Al tempo della pandemia di COVID-19, sono ora evidenti i risultati di un impegno mirato nello sviluppo di vaccini attraverso gli sforzi della scienza; chiediamo ai governi, ai servizi e alle agenzie di finanziamento di concentrarsi in modo simile su come migliorare la vita degli individui autistici e delle loro famiglie attraverso interventi e supporto basati sull'evidenza.</a:t>
            </a:r>
          </a:p>
          <a:p>
            <a:r>
              <a:rPr lang="it-IT" dirty="0"/>
              <a:t>Un principio chiave nell'assistenza a gradini è la condivisione dei compiti, in cui i servizi sono forniti quando possibile dal fornitore meno costoso e più accessibile, con supervisione e formazione fornite da professionisti  altamente qualificati.</a:t>
            </a:r>
          </a:p>
          <a:p>
            <a:r>
              <a:rPr lang="it-IT" dirty="0"/>
              <a:t>Il ruolo della famiglia è quasi sempre cruciale; pertanto, i modelli di cura a gradini e di salute personalizzati devono considerare i bisogni, le capacità ei costi personali (non solo finanziari) per la famiglia e direttamente per la persona autistica.</a:t>
            </a:r>
          </a:p>
        </p:txBody>
      </p:sp>
    </p:spTree>
    <p:extLst>
      <p:ext uri="{BB962C8B-B14F-4D97-AF65-F5344CB8AC3E}">
        <p14:creationId xmlns:p14="http://schemas.microsoft.com/office/powerpoint/2010/main" val="1137324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9"/>
            <a:ext cx="11578281" cy="5793904"/>
          </a:xfrm>
        </p:spPr>
        <p:txBody>
          <a:bodyPr/>
          <a:lstStyle/>
          <a:p>
            <a:r>
              <a:rPr lang="it-IT" dirty="0"/>
              <a:t>L'idea dell'assistenza a gradini è iniziare con l'approccio meno costoso considerando che i costi includono non solo l'impatto economico sulla salute e su altri sistemi, ma anche l'onere per la famiglia e la persona con autismo in termini di tempo, fatica, costi finanziari e stress.</a:t>
            </a:r>
          </a:p>
          <a:p>
            <a:r>
              <a:rPr lang="it-IT" dirty="0"/>
              <a:t>Le priorità dovrebbero includere i trattamenti nelle scuole o nelle scuole dell'infanzia o trattamenti domiciliari.</a:t>
            </a:r>
          </a:p>
          <a:p>
            <a:r>
              <a:rPr lang="it-IT" dirty="0"/>
              <a:t>Rimangono importanti gli aspetti relativi al tempo che il personale scolastico può fornire per i trattamenti all’interno della scuola, in età prescolare e dei terapisti nei trattamenti domiciliari.</a:t>
            </a:r>
          </a:p>
          <a:p>
            <a:r>
              <a:rPr lang="it-IT" dirty="0"/>
              <a:t>Anche i programmi di lavoro assistito che si svolgono sul posto di lavoro, rientrano in questa prima categoria dei servizi più accessibili e con il costo più basso.</a:t>
            </a:r>
          </a:p>
        </p:txBody>
      </p:sp>
    </p:spTree>
    <p:extLst>
      <p:ext uri="{BB962C8B-B14F-4D97-AF65-F5344CB8AC3E}">
        <p14:creationId xmlns:p14="http://schemas.microsoft.com/office/powerpoint/2010/main" val="494707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9"/>
            <a:ext cx="11578281" cy="5793904"/>
          </a:xfrm>
        </p:spPr>
        <p:txBody>
          <a:bodyPr>
            <a:normAutofit fontScale="92500"/>
          </a:bodyPr>
          <a:lstStyle/>
          <a:p>
            <a:pPr marL="0" indent="0">
              <a:buNone/>
            </a:pPr>
            <a:r>
              <a:rPr lang="it-IT" b="1" i="1" dirty="0">
                <a:solidFill>
                  <a:srgbClr val="FF0000"/>
                </a:solidFill>
              </a:rPr>
              <a:t>Problemi in Adolescenza</a:t>
            </a:r>
          </a:p>
          <a:p>
            <a:r>
              <a:rPr lang="it-IT" dirty="0"/>
              <a:t>Gli adolescenti con autismo hanno particolari esigenze e punti di forza, e lo sviluppo e la valutazione degli interventi per questo gruppo richiede un'attenzione di ricerca focalizzata. Durante l'adolescenza, c'è una dipendenza generale dall'istruzione scolastica. I dati convergenti di diversi studi (per i quali la randomizzazione era impossibile) mostrano che i bambini e gli adolescenti autistici più grandi che frequentano scuole inclusive che forniscono istruzione generale hanno risultati migliori rispetto e un migliore rendimento scolastico. </a:t>
            </a:r>
          </a:p>
          <a:p>
            <a:r>
              <a:rPr lang="it-IT" dirty="0"/>
              <a:t>Gli approcci psicosociali devono essere sempre tentati prima dell'introduzione dei farmaci. Gli interventi sulle abilità sociali e la terapia cognitivo comportamentale hanno dimostrato di essere efficaci nel ridurre l'ansia ma non ancora i sentimenti depressivi. Tuttavia, si sa troppo poco su come ottimizzare la salute mentale e sviluppare l'indipendenza attraverso l'eterogeneità degli individui con autismo; un'altra area in cui è necessaria la ricerca.</a:t>
            </a:r>
          </a:p>
        </p:txBody>
      </p:sp>
    </p:spTree>
    <p:extLst>
      <p:ext uri="{BB962C8B-B14F-4D97-AF65-F5344CB8AC3E}">
        <p14:creationId xmlns:p14="http://schemas.microsoft.com/office/powerpoint/2010/main" val="180173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8"/>
            <a:ext cx="11578281" cy="6376087"/>
          </a:xfrm>
        </p:spPr>
        <p:txBody>
          <a:bodyPr>
            <a:normAutofit/>
          </a:bodyPr>
          <a:lstStyle/>
          <a:p>
            <a:pPr marL="0" indent="0">
              <a:buNone/>
            </a:pPr>
            <a:r>
              <a:rPr lang="it-IT" b="1" i="1" dirty="0">
                <a:solidFill>
                  <a:srgbClr val="FF0000"/>
                </a:solidFill>
              </a:rPr>
              <a:t>Problemi in Età Adulta</a:t>
            </a:r>
          </a:p>
          <a:p>
            <a:r>
              <a:rPr lang="it-IT" dirty="0"/>
              <a:t>Affrontare i bisogni degli adulti autistici richiede la collaborazione della comunità locale e delle parti interessate</a:t>
            </a:r>
          </a:p>
          <a:p>
            <a:r>
              <a:rPr lang="it-IT" dirty="0"/>
              <a:t>Esistono programmi e sistemi per supportare lo sviluppo adulto delle abilità adattive, ma sono raramente documentati nella ricerca. I programmi comportamentali per adulti con autismo sono stati descritti per molti anni, sebbene pochi siano studi randomizzati controllati. </a:t>
            </a:r>
          </a:p>
          <a:p>
            <a:r>
              <a:rPr lang="it-IT" dirty="0"/>
              <a:t>Gli interventi per l'autismo non possono dipendere dall'essere offerti solo da esperti di autismo. La realtà è che la maggior parte dei trattamenti per le persone autistiche di tutte le età, non è offerta da specialisti. Pertanto, come discusso in seguito, anche la formazione e il supporto dei non esperti devono essere parte della ricerca e della pianificazione dei sistemi. </a:t>
            </a:r>
          </a:p>
        </p:txBody>
      </p:sp>
    </p:spTree>
    <p:extLst>
      <p:ext uri="{BB962C8B-B14F-4D97-AF65-F5344CB8AC3E}">
        <p14:creationId xmlns:p14="http://schemas.microsoft.com/office/powerpoint/2010/main" val="1565419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8"/>
            <a:ext cx="11578281" cy="6178379"/>
          </a:xfrm>
        </p:spPr>
        <p:txBody>
          <a:bodyPr>
            <a:normAutofit fontScale="85000" lnSpcReduction="10000"/>
          </a:bodyPr>
          <a:lstStyle/>
          <a:p>
            <a:pPr marL="0" indent="0">
              <a:buNone/>
            </a:pPr>
            <a:r>
              <a:rPr lang="it-IT" b="1" dirty="0">
                <a:solidFill>
                  <a:srgbClr val="FF0000"/>
                </a:solidFill>
              </a:rPr>
              <a:t>INTRODUZIONE</a:t>
            </a:r>
          </a:p>
          <a:p>
            <a:r>
              <a:rPr lang="it-IT" dirty="0"/>
              <a:t>L’Autismo è un disordine del neuro sviluppo che si manifesta in età precoce e colpisce i comportamenti e la comunicazione sociale nel corso di tutta la vita. Quasi sempre è accompagnato da altri deficit mentali, comportamentali e dello sviluppo che influiscono sulla possibilità di raggiungere specifici obiettivi dall’età dell’infanzia fino all’età adulta.</a:t>
            </a:r>
          </a:p>
          <a:p>
            <a:r>
              <a:rPr lang="it-IT" dirty="0"/>
              <a:t>Circa 50 anni fa, la ricerca ha dimostrato che l'autismo è una condizione neurobiologica spesso, ma non sempre, associata a disabilità intellettiva ed epilessia. L'autismo è causato da una combinazione di molte diverse varianti genetiche rare e comuni, alcune delle quali possono essere associate ad altri disturbi del neuro sviluppo o disturbi psichiatrici e la maggior parte della popolazione con autismo fino ad oggi non ha ancora profili con reperti genetici noti.</a:t>
            </a:r>
          </a:p>
          <a:p>
            <a:r>
              <a:rPr lang="it-IT" dirty="0"/>
              <a:t>Sebbene la ricerca sulla neurobiologia dell'autismo stia accumulando risultati interessanti, non esistono ancora </a:t>
            </a:r>
            <a:r>
              <a:rPr lang="it-IT" dirty="0" err="1"/>
              <a:t>biomarcatori</a:t>
            </a:r>
            <a:r>
              <a:rPr lang="it-IT" dirty="0"/>
              <a:t> diagnostici affidabili o trattamenti psicofarmacologici per le caratteristiche principali dell'autismo</a:t>
            </a:r>
          </a:p>
          <a:p>
            <a:r>
              <a:rPr lang="it-IT" dirty="0"/>
              <a:t>L’Autismo è una condizione di importanza globale per la sua incidenza e il grado con il quale influisce sul singolo individuo e la sua famiglia.   </a:t>
            </a:r>
          </a:p>
          <a:p>
            <a:r>
              <a:rPr lang="it-IT" dirty="0"/>
              <a:t>La prevalenza mondiale stimata è dell'1-2%, il che significa che almeno 78 milioni di persone nel mondo hanno l’Autismo</a:t>
            </a:r>
          </a:p>
          <a:p>
            <a:endParaRPr lang="it-IT" dirty="0"/>
          </a:p>
        </p:txBody>
      </p:sp>
    </p:spTree>
    <p:extLst>
      <p:ext uri="{BB962C8B-B14F-4D97-AF65-F5344CB8AC3E}">
        <p14:creationId xmlns:p14="http://schemas.microsoft.com/office/powerpoint/2010/main" val="3563132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9"/>
            <a:ext cx="11578281" cy="5793904"/>
          </a:xfrm>
        </p:spPr>
        <p:txBody>
          <a:bodyPr>
            <a:normAutofit fontScale="92500" lnSpcReduction="10000"/>
          </a:bodyPr>
          <a:lstStyle/>
          <a:p>
            <a:pPr marL="0" indent="0">
              <a:buNone/>
            </a:pPr>
            <a:r>
              <a:rPr lang="it-IT" b="1" i="1" dirty="0">
                <a:solidFill>
                  <a:srgbClr val="FF0000"/>
                </a:solidFill>
              </a:rPr>
              <a:t>Screening, </a:t>
            </a:r>
            <a:r>
              <a:rPr lang="it-IT" b="1" i="1" dirty="0" err="1">
                <a:solidFill>
                  <a:srgbClr val="FF0000"/>
                </a:solidFill>
              </a:rPr>
              <a:t>assessment</a:t>
            </a:r>
            <a:r>
              <a:rPr lang="it-IT" b="1" i="1" dirty="0">
                <a:solidFill>
                  <a:srgbClr val="FF0000"/>
                </a:solidFill>
              </a:rPr>
              <a:t> e diagnosi</a:t>
            </a:r>
          </a:p>
          <a:p>
            <a:r>
              <a:rPr lang="it-IT" dirty="0"/>
              <a:t>L'obiettivo principale di una valutazione diagnostica è informare la pianificazione del trattamento con un individuo e la sua famiglia.</a:t>
            </a:r>
          </a:p>
          <a:p>
            <a:r>
              <a:rPr lang="it-IT" dirty="0"/>
              <a:t>Che cos'è una valutazione adeguata o appropriata? </a:t>
            </a:r>
          </a:p>
          <a:p>
            <a:r>
              <a:rPr lang="it-IT" dirty="0"/>
              <a:t>Oltre a fornire la documentazione che garantisce l'accesso ai servizi all'interno dei sistemi di cura, il destinatario principale della maggior parte delle valutazioni è la famiglia, o per adolescenti e adulti verbalmente fluenti, l'individuo. Le valutazioni diagnostiche devono considerare ciò che la famiglia già sa, ciò che vuole sapere e quali informazioni li aiuteranno a comprendere, sostenere e difendere il proprio figlio o il membro della famiglia colpito.</a:t>
            </a:r>
          </a:p>
          <a:p>
            <a:r>
              <a:rPr lang="it-IT" dirty="0"/>
              <a:t>L'esito pratico di questo processo (al di là di arrivare a una diagnosi), come farlo (ad es. attraverso metodi standardizzati o informali, questionari, interviste o revisione della cartella clinica o test diretti) e in quale contesto (ad es., in una normale visita in ufficio, in una sala d'attesa o in un'osservazione formale in clinica o a scuola) è raramente delineato.</a:t>
            </a:r>
          </a:p>
          <a:p>
            <a:endParaRPr lang="it-IT" dirty="0"/>
          </a:p>
        </p:txBody>
      </p:sp>
    </p:spTree>
    <p:extLst>
      <p:ext uri="{BB962C8B-B14F-4D97-AF65-F5344CB8AC3E}">
        <p14:creationId xmlns:p14="http://schemas.microsoft.com/office/powerpoint/2010/main" val="1305896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9"/>
            <a:ext cx="11578281" cy="5793904"/>
          </a:xfrm>
        </p:spPr>
        <p:txBody>
          <a:bodyPr>
            <a:normAutofit fontScale="92500" lnSpcReduction="20000"/>
          </a:bodyPr>
          <a:lstStyle/>
          <a:p>
            <a:pPr marL="0" indent="0">
              <a:buNone/>
            </a:pPr>
            <a:r>
              <a:rPr lang="it-IT" i="1" dirty="0">
                <a:solidFill>
                  <a:srgbClr val="FF0000"/>
                </a:solidFill>
              </a:rPr>
              <a:t>Interventi tempestivi </a:t>
            </a:r>
          </a:p>
          <a:p>
            <a:pPr marL="0" indent="0">
              <a:buNone/>
            </a:pPr>
            <a:r>
              <a:rPr lang="it-IT" dirty="0"/>
              <a:t>Gli interventi precoci e incentrati sui problemi per i disturbi dello sviluppo neurologico dovrebbero essere:</a:t>
            </a:r>
          </a:p>
          <a:p>
            <a:r>
              <a:rPr lang="it-IT" dirty="0"/>
              <a:t>Accessibili e basati sullo screening e sui bisogni identificati attraverso un modello di cura graduale, senza aspettare che venga fatta una valutazione completa o una diagnosi formale di autismo.</a:t>
            </a:r>
          </a:p>
          <a:p>
            <a:r>
              <a:rPr lang="it-IT" dirty="0"/>
              <a:t>Le condizioni concomitanti, inclusi i disturbi medici, dello sviluppo, comportamentali e psichiatrici, dovrebbero essere affrontati con trattamenti adeguati non appena riconosciuti.</a:t>
            </a:r>
          </a:p>
          <a:p>
            <a:r>
              <a:rPr lang="it-IT" dirty="0"/>
              <a:t>I modelli di assistenza graduale basati su dati personalizzati e monitoraggio sistematico dovrebbero consentire aumenti o diminuzioni razionali e graduali dell'intensità dell'intervento quando necessario.</a:t>
            </a:r>
          </a:p>
          <a:p>
            <a:r>
              <a:rPr lang="it-IT" dirty="0"/>
              <a:t>I sistemi dovrebbero dare la priorità agli interventi basati sull'evidenza, riconoscendo che la maggior parte di questi trattamenti sono a breve termine e mirati e che sono necessari anche altri approcci in corso, tra cui l'istruzione e il sostegno all'occupazione, per supportare gli individui autistici nel tempo.</a:t>
            </a:r>
          </a:p>
        </p:txBody>
      </p:sp>
    </p:spTree>
    <p:extLst>
      <p:ext uri="{BB962C8B-B14F-4D97-AF65-F5344CB8AC3E}">
        <p14:creationId xmlns:p14="http://schemas.microsoft.com/office/powerpoint/2010/main" val="751672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9"/>
            <a:ext cx="11578281" cy="5793904"/>
          </a:xfrm>
        </p:spPr>
        <p:txBody>
          <a:bodyPr>
            <a:normAutofit fontScale="92500" lnSpcReduction="20000"/>
          </a:bodyPr>
          <a:lstStyle/>
          <a:p>
            <a:pPr marL="0" indent="0">
              <a:buNone/>
            </a:pPr>
            <a:r>
              <a:rPr lang="it-IT" b="1" i="1" dirty="0">
                <a:solidFill>
                  <a:srgbClr val="FF0000"/>
                </a:solidFill>
              </a:rPr>
              <a:t>Valutazione Medica</a:t>
            </a:r>
          </a:p>
          <a:p>
            <a:r>
              <a:rPr lang="it-IT" dirty="0"/>
              <a:t>Lo scopo della valutazione medica è identificare potenziali eziologie e condizioni mediche concomitanti che richiedono un'ulteriore valutazione, informano il rischio di ricorrenza e dovrebbero essere integrate nella pianificazione dell'intervento. </a:t>
            </a:r>
          </a:p>
          <a:p>
            <a:r>
              <a:rPr lang="it-IT" dirty="0"/>
              <a:t>Ciò che costituisce un esame medico adeguato di un bambino o adulto con autismo varia ampiamente tra i paesi e i professionisti.</a:t>
            </a:r>
          </a:p>
          <a:p>
            <a:r>
              <a:rPr lang="it-IT" dirty="0"/>
              <a:t>C'è accordo sul fatto che un'anamnesi, una storia familiare e un esame fisico siano essenziali per documentare i parametri di crescita e le anomalie fisiche e neurologiche (compresi i tic), la funzione motoria e le caratteristiche </a:t>
            </a:r>
            <a:r>
              <a:rPr lang="it-IT" dirty="0" err="1"/>
              <a:t>dismorfiche</a:t>
            </a:r>
            <a:r>
              <a:rPr lang="it-IT" dirty="0"/>
              <a:t> o anomalie congenite suggestive di sindromi genetiche che richiedono ulteriori test. Se esistono dubbi sulla mancanza di una precedente valutazione standardizzata dell'udito e della vista, questi dovrebbero essere raccomandati. Ulteriori esami, come esami del sangue, elettroencefalografia o risonanza magnetica sono perseguiti solo se indicati dalla presentazione dei sintomi o dall'anamnesi. Anche l'igiene orale dovrebbe essere affrontata regolarmente in ogni persona con autismo. </a:t>
            </a:r>
          </a:p>
          <a:p>
            <a:r>
              <a:rPr lang="it-IT" dirty="0"/>
              <a:t>In alcuni, ma non in tutti i paesi, i test genetici sono una parte standard di una valutazione medica.</a:t>
            </a:r>
          </a:p>
        </p:txBody>
      </p:sp>
    </p:spTree>
    <p:extLst>
      <p:ext uri="{BB962C8B-B14F-4D97-AF65-F5344CB8AC3E}">
        <p14:creationId xmlns:p14="http://schemas.microsoft.com/office/powerpoint/2010/main" val="3227812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C460864-A0E9-5143-B814-4960AFC32036}"/>
              </a:ext>
            </a:extLst>
          </p:cNvPr>
          <p:cNvPicPr>
            <a:picLocks noChangeAspect="1"/>
          </p:cNvPicPr>
          <p:nvPr/>
        </p:nvPicPr>
        <p:blipFill>
          <a:blip r:embed="rId2"/>
          <a:stretch>
            <a:fillRect/>
          </a:stretch>
        </p:blipFill>
        <p:spPr>
          <a:xfrm>
            <a:off x="433602" y="247135"/>
            <a:ext cx="11503025" cy="6462583"/>
          </a:xfrm>
          <a:prstGeom prst="rect">
            <a:avLst/>
          </a:prstGeom>
        </p:spPr>
      </p:pic>
    </p:spTree>
    <p:extLst>
      <p:ext uri="{BB962C8B-B14F-4D97-AF65-F5344CB8AC3E}">
        <p14:creationId xmlns:p14="http://schemas.microsoft.com/office/powerpoint/2010/main" val="3442513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9"/>
            <a:ext cx="11578281" cy="5793904"/>
          </a:xfrm>
        </p:spPr>
        <p:txBody>
          <a:bodyPr/>
          <a:lstStyle/>
          <a:p>
            <a:pPr marL="0" indent="0">
              <a:buNone/>
            </a:pPr>
            <a:r>
              <a:rPr lang="it-IT" b="1" i="1" dirty="0">
                <a:solidFill>
                  <a:srgbClr val="FF0000"/>
                </a:solidFill>
              </a:rPr>
              <a:t>Comunicazione della diagnosi</a:t>
            </a:r>
          </a:p>
          <a:p>
            <a:r>
              <a:rPr lang="it-IT" dirty="0"/>
              <a:t>L'accettazione e la comprensione della differenza del proprio figlio variano in base alle prospettive familiari, comunitarie e culturali. </a:t>
            </a:r>
          </a:p>
          <a:p>
            <a:r>
              <a:rPr lang="it-IT" dirty="0"/>
              <a:t>Potrebbe essere necessario un secondo incontro per considerare le prospettive culturali della famiglia e le opinioni sullo sviluppo del bambino.</a:t>
            </a:r>
          </a:p>
          <a:p>
            <a:r>
              <a:rPr lang="it-IT" dirty="0"/>
              <a:t>Per le famiglie, imparare a lavorare con fornitori e sistemi di cura è un processo che richiede tempo. La partecipazione a una valutazione e un feedback guidati con attenzione può fare una differenza fondamentale e aumentare il coinvolgimento continuo.</a:t>
            </a:r>
          </a:p>
          <a:p>
            <a:r>
              <a:rPr lang="it-IT" dirty="0"/>
              <a:t>I punti di forza e le sfide degli individui con autismo cambiano attraverso i periodi di sviluppo e nel tempo e la responsabilità del medico è quella di garantire che le famiglie abbiano cure e assistenza continue.</a:t>
            </a:r>
          </a:p>
        </p:txBody>
      </p:sp>
    </p:spTree>
    <p:extLst>
      <p:ext uri="{BB962C8B-B14F-4D97-AF65-F5344CB8AC3E}">
        <p14:creationId xmlns:p14="http://schemas.microsoft.com/office/powerpoint/2010/main" val="220264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9"/>
            <a:ext cx="11578281" cy="5793904"/>
          </a:xfrm>
        </p:spPr>
        <p:txBody>
          <a:bodyPr>
            <a:normAutofit lnSpcReduction="10000"/>
          </a:bodyPr>
          <a:lstStyle/>
          <a:p>
            <a:pPr marL="0" indent="0">
              <a:buNone/>
            </a:pPr>
            <a:r>
              <a:rPr lang="it-IT" b="1" i="1" dirty="0">
                <a:solidFill>
                  <a:srgbClr val="FF0000"/>
                </a:solidFill>
              </a:rPr>
              <a:t>Componenti fondamentali per l’adolescenza e l’età adulta.</a:t>
            </a:r>
          </a:p>
          <a:p>
            <a:r>
              <a:rPr lang="it-IT" dirty="0"/>
              <a:t>L'adolescenza è un periodo unico nello sviluppo che condivide alcuni aspetti (ad es. la sessualità) con l'età adulta e altri (ad es. le interazioni genitoriali) con l'infanzia. Analogamente a un adolescente </a:t>
            </a:r>
            <a:r>
              <a:rPr lang="it-IT" dirty="0" err="1"/>
              <a:t>neurotipico</a:t>
            </a:r>
            <a:r>
              <a:rPr lang="it-IT" dirty="0"/>
              <a:t>, l'adolescente autistico potrebbe affermare un desiderio di maggiore privacy e indipendenza. Tuttavia, i genitori sono ancora responsabili della loro cura e di solito sono i principali segnalatori di segni e sintomi e istigatori di valutazioni. Nell'adolescenza, le valutazioni saranno molto diverse per i giovani con autismo profondo da quelli con capacità intellettive medie o superiori e da quelli intermedi. </a:t>
            </a:r>
          </a:p>
          <a:p>
            <a:r>
              <a:rPr lang="it-IT" dirty="0"/>
              <a:t>Occorre prestare la massima attenzione alle domande e alle priorità del giovane e dei suoi </a:t>
            </a:r>
            <a:r>
              <a:rPr lang="it-IT" dirty="0" err="1"/>
              <a:t>caregiver</a:t>
            </a:r>
            <a:r>
              <a:rPr lang="it-IT" dirty="0"/>
              <a:t>. I rinvii sono spesso fatti a causa di difficoltà immediate legate a disturbi concomitanti o transizioni di vita. </a:t>
            </a:r>
          </a:p>
          <a:p>
            <a:r>
              <a:rPr lang="it-IT" dirty="0"/>
              <a:t>La valutazione delle abilità adattive è particolarmente importante.</a:t>
            </a:r>
          </a:p>
        </p:txBody>
      </p:sp>
    </p:spTree>
    <p:extLst>
      <p:ext uri="{BB962C8B-B14F-4D97-AF65-F5344CB8AC3E}">
        <p14:creationId xmlns:p14="http://schemas.microsoft.com/office/powerpoint/2010/main" val="7669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9"/>
            <a:ext cx="11578281" cy="5793904"/>
          </a:xfrm>
        </p:spPr>
        <p:txBody>
          <a:bodyPr>
            <a:normAutofit/>
          </a:bodyPr>
          <a:lstStyle/>
          <a:p>
            <a:r>
              <a:rPr lang="it-IT" dirty="0"/>
              <a:t>Le valutazioni di bambini e adolescenti dipendono in larga misura dalle relazioni dei genitori, che spesso non sono disponibili. I fratelli, con il permesso dell'adulto, possono fornire importanti informazioni storiche quando i genitori non possono.</a:t>
            </a:r>
          </a:p>
          <a:p>
            <a:r>
              <a:rPr lang="it-IT" dirty="0"/>
              <a:t>Gli adulti che arrivano per una prima diagnosi di solito non hanno disabilità intellettive e spesso hanno altre condizioni di salute mentale come ansia, depressione, attenzione, disturbo da deficit di iperattività, vulnerabilità allo sfruttamento sessuale e difficoltà di apprendimento così come i disturbi che sono meno comunemente associati all'autismo ma hanno alcune caratteristiche sovrapposte, come la schizofrenia. </a:t>
            </a:r>
          </a:p>
          <a:p>
            <a:r>
              <a:rPr lang="it-IT" dirty="0"/>
              <a:t>Pertanto, la valutazione diagnostica degli adulti richiede familiarità con l'autismo e altri condizioni di salute mentale degli adulti e conoscenza dei servizi associati</a:t>
            </a:r>
          </a:p>
        </p:txBody>
      </p:sp>
    </p:spTree>
    <p:extLst>
      <p:ext uri="{BB962C8B-B14F-4D97-AF65-F5344CB8AC3E}">
        <p14:creationId xmlns:p14="http://schemas.microsoft.com/office/powerpoint/2010/main" val="512355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8"/>
            <a:ext cx="11578281" cy="6339017"/>
          </a:xfrm>
        </p:spPr>
        <p:txBody>
          <a:bodyPr>
            <a:normAutofit fontScale="92500" lnSpcReduction="20000"/>
          </a:bodyPr>
          <a:lstStyle/>
          <a:p>
            <a:pPr marL="0" indent="0">
              <a:buNone/>
            </a:pPr>
            <a:r>
              <a:rPr lang="it-IT" b="1" i="1" dirty="0">
                <a:solidFill>
                  <a:srgbClr val="FF0000"/>
                </a:solidFill>
              </a:rPr>
              <a:t>L’Autismo nelle donne e giovani ragazze</a:t>
            </a:r>
          </a:p>
          <a:p>
            <a:r>
              <a:rPr lang="it-IT" dirty="0"/>
              <a:t>Un altro aspetto dell'eterogeneità dell'autismo si riflette nell'attuale interesse sul fatto che l'autismo si presenti in modo diverso nelle femmine rispetto ai maschi. Questo interesse deve essere accolto con favore, non ultimo perché in uno studio basato sulla popolazione del Regno Unito, le ragazze con segni di autismo simili a quelli dei ragazzi avevano meno probabilità di ricevere una diagnosi di autismo dai servizi clinici. </a:t>
            </a:r>
          </a:p>
          <a:p>
            <a:r>
              <a:rPr lang="it-IT" dirty="0"/>
              <a:t>Questa disparità potrebbe riflettere fattori socioculturali nel applicazione dei criteri diagnostici, sensibilità differenziale nelle misure diagnostiche e di screening comunemente utilizzate (sebbene questa sensibilità differenziale sia stata smentita in modo abbastanza coerente in studi su larga scala) o maggiore resilienza o fattori protettivi nelle ragazze che sembrano ridurre la necessità di servizi clinici fino a un determinato livello di tratti autistici. </a:t>
            </a:r>
          </a:p>
          <a:p>
            <a:r>
              <a:rPr lang="it-IT" dirty="0"/>
              <a:t>Negli studi epidemiologici, la prevalenza dell'autismo è 3-4 volte maggiore nei maschi rispetto alle femmine, sebbene il rapporto sia inferiore in quelli con una grave disabilità intellettiva. </a:t>
            </a:r>
          </a:p>
          <a:p>
            <a:r>
              <a:rPr lang="it-IT" dirty="0"/>
              <a:t>I risultati sull'età alla diagnosi non sono coerenti ma, quando sono state riscontrate differenze di sesso, le femmine tendevano a ricevere una diagnosi più tardiva rispetto ai maschi.</a:t>
            </a:r>
          </a:p>
        </p:txBody>
      </p:sp>
    </p:spTree>
    <p:extLst>
      <p:ext uri="{BB962C8B-B14F-4D97-AF65-F5344CB8AC3E}">
        <p14:creationId xmlns:p14="http://schemas.microsoft.com/office/powerpoint/2010/main" val="4156011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9"/>
            <a:ext cx="11578281" cy="5793904"/>
          </a:xfrm>
        </p:spPr>
        <p:txBody>
          <a:bodyPr>
            <a:normAutofit lnSpcReduction="10000"/>
          </a:bodyPr>
          <a:lstStyle/>
          <a:p>
            <a:pPr marL="0" indent="0">
              <a:buNone/>
            </a:pPr>
            <a:r>
              <a:rPr lang="it-IT" b="1" i="1" dirty="0">
                <a:solidFill>
                  <a:srgbClr val="FF0000"/>
                </a:solidFill>
              </a:rPr>
              <a:t>Non conformità di genere</a:t>
            </a:r>
          </a:p>
          <a:p>
            <a:r>
              <a:rPr lang="it-IT" dirty="0"/>
              <a:t>La non conformità di genere, o varianza di genere, inclusa l'identità transgender e l'orientamento sessuale non eterosessuale, è più comune negli individui autistici (e in quelli con altre condizioni dello sviluppo neurologico) che nella popolazione generale. </a:t>
            </a:r>
          </a:p>
          <a:p>
            <a:r>
              <a:rPr lang="it-IT" dirty="0"/>
              <a:t>Questa differenza potrebbe essere parte di un diverso concetto di sé, meno affidamento o riferimento alle norme sociali.</a:t>
            </a:r>
          </a:p>
          <a:p>
            <a:r>
              <a:rPr lang="it-IT" dirty="0"/>
              <a:t>Per alcuni individui, la non conformità di genere in combinazione con un'auto-identità autistica è un esempio di </a:t>
            </a:r>
            <a:r>
              <a:rPr lang="it-IT" dirty="0" err="1"/>
              <a:t>intersezionalità</a:t>
            </a:r>
            <a:r>
              <a:rPr lang="it-IT" dirty="0"/>
              <a:t> sociale e culturale. Dal punto di vista clinico, il riconoscimento e la valutazione di queste differenze è importante per aiutare a identificare gli individui, sia maschi che femmine, che potrebbero essere vulnerabili allo sfruttamento (sessuale) e al bullismo da parte dei coetanei.</a:t>
            </a:r>
          </a:p>
          <a:p>
            <a:r>
              <a:rPr lang="it-IT" dirty="0"/>
              <a:t>C'è anche un'elevata prevalenza di disforia di genere (termine usato nel DSM-5; è chiamata incongruenza di genere nell'ICD-11) negli individui autistici.</a:t>
            </a:r>
          </a:p>
        </p:txBody>
      </p:sp>
    </p:spTree>
    <p:extLst>
      <p:ext uri="{BB962C8B-B14F-4D97-AF65-F5344CB8AC3E}">
        <p14:creationId xmlns:p14="http://schemas.microsoft.com/office/powerpoint/2010/main" val="1865108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9"/>
            <a:ext cx="11578281" cy="5793904"/>
          </a:xfrm>
        </p:spPr>
        <p:txBody>
          <a:bodyPr>
            <a:normAutofit fontScale="85000" lnSpcReduction="20000"/>
          </a:bodyPr>
          <a:lstStyle/>
          <a:p>
            <a:pPr marL="0" indent="0">
              <a:buNone/>
            </a:pPr>
            <a:r>
              <a:rPr lang="it-IT" b="1" i="1" dirty="0">
                <a:solidFill>
                  <a:srgbClr val="FF0000"/>
                </a:solidFill>
              </a:rPr>
              <a:t>Barriere  e differenze globali negli approcci alla valutazione e alla diagnosi</a:t>
            </a:r>
          </a:p>
          <a:p>
            <a:r>
              <a:rPr lang="it-IT" dirty="0"/>
              <a:t>Alcuni gruppi di popolazioni hanno maggiori probabilità di essere diagnosticati con autismo più avanti nella vita. Questi includono donne, bambini con abilità linguistiche e cognitive adeguate all'età o segni di disturbo da deficit di attenzione e iperattività e bambini in famiglie di basso status socioeconomico, di un gruppo etnico minoritario o che vivono in aree non urbane. </a:t>
            </a:r>
          </a:p>
          <a:p>
            <a:r>
              <a:rPr lang="it-IT" dirty="0"/>
              <a:t>La maggior parte degli individui con autismo rimangono non diagnosticati </a:t>
            </a:r>
          </a:p>
          <a:p>
            <a:r>
              <a:rPr lang="it-IT" dirty="0"/>
              <a:t>I genitori preoccupati per i ritardi nello sviluppo potrebbero avere difficoltà a ottenere un rinvio a un servizio con capacità di valutazione dello sviluppo. Molti hanno bassi livelli di alfabetizzazione, che limitano le capacità delle famiglie di accedere a servizi appropriati. </a:t>
            </a:r>
          </a:p>
          <a:p>
            <a:r>
              <a:rPr lang="it-IT" dirty="0"/>
              <a:t>I bambini potrebbero essere portati in clinica da adulti diversi dai loro genitori biologici, limitando le informazioni storiche. </a:t>
            </a:r>
          </a:p>
          <a:p>
            <a:r>
              <a:rPr lang="it-IT" dirty="0"/>
              <a:t>Nonostante le preoccupazioni dei genitori sullo sviluppo del loro bambino, molte famiglie non iniziano il viaggio verso la valutazione e la diagnosi a causa della scarsa comprensione e consapevolezza dei segni di autismo, stigmatizzazione o barriere finanziarie. </a:t>
            </a:r>
          </a:p>
          <a:p>
            <a:r>
              <a:rPr lang="it-IT" dirty="0"/>
              <a:t>Le famiglie possono persino ricevere false rassicurazioni nelle strutture delle cure primarie a causa dell'insufficiente conoscenza del personale sui disturbi del </a:t>
            </a:r>
            <a:r>
              <a:rPr lang="it-IT" dirty="0" err="1"/>
              <a:t>neurosviluppo</a:t>
            </a:r>
            <a:r>
              <a:rPr lang="it-IT" dirty="0"/>
              <a:t> come l'autismo e possono quindi affrontare lunghi ritardi per raggiungere un livello di assistenza specialistica a causa dello scarso numero di centri specializzati. </a:t>
            </a:r>
          </a:p>
        </p:txBody>
      </p:sp>
    </p:spTree>
    <p:extLst>
      <p:ext uri="{BB962C8B-B14F-4D97-AF65-F5344CB8AC3E}">
        <p14:creationId xmlns:p14="http://schemas.microsoft.com/office/powerpoint/2010/main" val="2171468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9"/>
            <a:ext cx="11578281" cy="5793904"/>
          </a:xfrm>
        </p:spPr>
        <p:txBody>
          <a:bodyPr>
            <a:normAutofit fontScale="85000" lnSpcReduction="20000"/>
          </a:bodyPr>
          <a:lstStyle/>
          <a:p>
            <a:r>
              <a:rPr lang="it-IT" dirty="0"/>
              <a:t>La maggior parte delle famiglie che hanno al loro interno persone con Autismo non ricevono supporto e non ha un adeguato accesso ai servizi sociali, educativi e di cura. Considerare l'autismo come una condizione specifica è importante ai fini della realizzazione di interventi efficaci.</a:t>
            </a:r>
          </a:p>
          <a:p>
            <a:r>
              <a:rPr lang="it-IT" dirty="0"/>
              <a:t>Sapere cosa funziona, per chi, quando e con quale intensità è indispensabile e consentirà la progettazione di sistemi convenienti e sostenibili in tutto il mondo.</a:t>
            </a:r>
          </a:p>
          <a:p>
            <a:r>
              <a:rPr lang="it-IT" dirty="0"/>
              <a:t>Un importante necessità è che il trattamento e il supporto tenga in considerazione le preferenze, i bisogni e i costi (non solo finanziari) per gli individui e le loro famiglie ad ogni </a:t>
            </a:r>
            <a:r>
              <a:rPr lang="it-IT" dirty="0" err="1"/>
              <a:t>step</a:t>
            </a:r>
            <a:r>
              <a:rPr lang="it-IT" dirty="0"/>
              <a:t> incontrato.</a:t>
            </a:r>
          </a:p>
          <a:p>
            <a:r>
              <a:rPr lang="it-IT" dirty="0"/>
              <a:t>Le persone con Autismo hanno bisogni complessi. L’incontro con tali bisogni richiede una coordinazione massiccia tra i servizi di cura, educativi, finanziari ed il settore sociale e preveda una partecipazione attiva delle persone con Autismo e le loro famiglie nel corso di tutta la vita.</a:t>
            </a:r>
          </a:p>
          <a:p>
            <a:r>
              <a:rPr lang="it-IT" dirty="0"/>
              <a:t>Gli interventi per l'autismo dovrebbero iniziare non appena vengono notati i primi segnali e quindi monitorati con una valutazione più completa una volta iniziata. Nessuno dovrebbe aspettare mesi o anni per iniziare il trattamento perché non si è in grado di trovare una valutazione adeguata. Tuttavia, entro un periodo di tempo ragionevole (a seconda dell'età e del contesto), le valutazioni devono essere supportate e intraprese per identificare i bisogni personalizzati.</a:t>
            </a:r>
          </a:p>
        </p:txBody>
      </p:sp>
    </p:spTree>
    <p:extLst>
      <p:ext uri="{BB962C8B-B14F-4D97-AF65-F5344CB8AC3E}">
        <p14:creationId xmlns:p14="http://schemas.microsoft.com/office/powerpoint/2010/main" val="3629059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9"/>
            <a:ext cx="11578281" cy="5793904"/>
          </a:xfrm>
        </p:spPr>
        <p:txBody>
          <a:bodyPr>
            <a:normAutofit fontScale="92500" lnSpcReduction="10000"/>
          </a:bodyPr>
          <a:lstStyle/>
          <a:p>
            <a:pPr marL="0" indent="0">
              <a:buNone/>
            </a:pPr>
            <a:r>
              <a:rPr lang="it-IT" b="1" i="1" dirty="0">
                <a:solidFill>
                  <a:srgbClr val="FF0000"/>
                </a:solidFill>
              </a:rPr>
              <a:t>Meccanismi di cambiamento</a:t>
            </a:r>
          </a:p>
          <a:p>
            <a:r>
              <a:rPr lang="it-IT" dirty="0"/>
              <a:t>Nonostante il crescente corpo di supporto empirico per un piccolo numero di approcci terapeutici, si sa relativamente poco su come o perché i trattamenti basati sull'evidenza funzionano, sia in termini di meccanismi di cambiamento o componenti attivi. </a:t>
            </a:r>
          </a:p>
          <a:p>
            <a:r>
              <a:rPr lang="it-IT" dirty="0"/>
              <a:t>L'attenzione di molti finanziatori della ricerca è stata sull'identificazione di fattori neurobiologici che potrebbero contribuire a una risposta positiva al trattamento. </a:t>
            </a:r>
          </a:p>
          <a:p>
            <a:r>
              <a:rPr lang="it-IT" dirty="0"/>
              <a:t>Le difficoltà nell'identificare il ruolo dei </a:t>
            </a:r>
            <a:r>
              <a:rPr lang="it-IT" dirty="0" err="1"/>
              <a:t>biomarcatori</a:t>
            </a:r>
            <a:r>
              <a:rPr lang="it-IT" dirty="0"/>
              <a:t> nella risposta al trattamento sono molteplici. In primo luogo, a causa dell'eterogeneità dell'autismo, il presunto </a:t>
            </a:r>
            <a:r>
              <a:rPr lang="it-IT" dirty="0" err="1"/>
              <a:t>biomarcatore</a:t>
            </a:r>
            <a:r>
              <a:rPr lang="it-IT" dirty="0"/>
              <a:t> potrebbe essere presente solo in un sottogruppo e quindi eludere il rilevamento in popolazioni più ampie. In secondo luogo, la natura evolutiva dell'autismo suggerisce che un dato </a:t>
            </a:r>
            <a:r>
              <a:rPr lang="it-IT" dirty="0" err="1"/>
              <a:t>biomarcatore</a:t>
            </a:r>
            <a:r>
              <a:rPr lang="it-IT" dirty="0"/>
              <a:t> potrebbe essere rilevante in alcune fasi dello sviluppo, ma non in altre. Infine, la replicabilità delle misure neurobiologiche e la loro applicabilità agli individui al di là di specifici sottogruppi non è chiara. </a:t>
            </a:r>
          </a:p>
        </p:txBody>
      </p:sp>
    </p:spTree>
    <p:extLst>
      <p:ext uri="{BB962C8B-B14F-4D97-AF65-F5344CB8AC3E}">
        <p14:creationId xmlns:p14="http://schemas.microsoft.com/office/powerpoint/2010/main" val="3603615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9"/>
            <a:ext cx="11578281" cy="5793904"/>
          </a:xfrm>
        </p:spPr>
        <p:txBody>
          <a:bodyPr>
            <a:normAutofit fontScale="92500" lnSpcReduction="10000"/>
          </a:bodyPr>
          <a:lstStyle/>
          <a:p>
            <a:pPr marL="0" indent="0">
              <a:buNone/>
            </a:pPr>
            <a:r>
              <a:rPr lang="it-IT" b="1" i="1" dirty="0">
                <a:solidFill>
                  <a:srgbClr val="FF0000"/>
                </a:solidFill>
              </a:rPr>
              <a:t>Intensità e durata</a:t>
            </a:r>
          </a:p>
          <a:p>
            <a:r>
              <a:rPr lang="it-IT" dirty="0"/>
              <a:t>La conoscenza di quanto e per quanto tempo dovrebbe essere erogato un determinato intervento è scarsa e fino ad oggi sono stati fatti pochi confronti sistematici. </a:t>
            </a:r>
          </a:p>
          <a:p>
            <a:r>
              <a:rPr lang="it-IT" dirty="0"/>
              <a:t>Un recente studio di </a:t>
            </a:r>
            <a:r>
              <a:rPr lang="it-IT" dirty="0" err="1"/>
              <a:t>Rogers</a:t>
            </a:r>
            <a:r>
              <a:rPr lang="it-IT" dirty="0"/>
              <a:t> e colleghi, condotto in tre diversi siti, ha confrontato due tipi di intervento (analisi comportamentale applicata e modello </a:t>
            </a:r>
            <a:r>
              <a:rPr lang="it-IT" dirty="0" err="1"/>
              <a:t>Early</a:t>
            </a:r>
            <a:r>
              <a:rPr lang="it-IT" dirty="0"/>
              <a:t> Start Denver) a due diverse intensità relativamente elevate (12 ore a settimana vs 20 ore a settimana) per bambini di 2 anni con autismo.</a:t>
            </a:r>
          </a:p>
          <a:p>
            <a:r>
              <a:rPr lang="it-IT" dirty="0"/>
              <a:t>Non c'era alcuna differenza nell'esito in base al tipo di trattamento o all'intensità del trattamento sulle manifestazioni di autismo, sebbene sia stato riscontrato un miglioramento maggiore in uno dei tre siti con maggiore intensità. Questa scoperta è un inizio; il passo successivo sarebbe determinare se interventi regolari, relativamente intensi hanno effetti diversi da quelli delle tipiche visite cliniche o degli interventi a bassa intensità, mediati dai genitori, che si verificano anche meno frequentemente.</a:t>
            </a:r>
          </a:p>
        </p:txBody>
      </p:sp>
    </p:spTree>
    <p:extLst>
      <p:ext uri="{BB962C8B-B14F-4D97-AF65-F5344CB8AC3E}">
        <p14:creationId xmlns:p14="http://schemas.microsoft.com/office/powerpoint/2010/main" val="805084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9"/>
            <a:ext cx="11578281" cy="5793904"/>
          </a:xfrm>
        </p:spPr>
        <p:txBody>
          <a:bodyPr/>
          <a:lstStyle/>
          <a:p>
            <a:r>
              <a:rPr lang="it-IT" dirty="0"/>
              <a:t>Un altro fattore importante ma spesso trascurato è il follow-up post-trattamento. In alcuni casi sono state offerte sessioni di richiamo post-intervento e potrebbero essere utili, ma non sono ancora state formalmente valutate negli studi sull'autismo. </a:t>
            </a:r>
          </a:p>
          <a:p>
            <a:r>
              <a:rPr lang="it-IT" dirty="0"/>
              <a:t>Alcuni studi hanno mostrato benefici continui fino a 6 mesi dopo il trattamento. Tuttavia, molti interventi supportati empiricamente, come i primi programmi di comunicazione sociale mediati dai genitori, la formazione dei genitori per i problemi comportamentali, la formazione delle abilità sociali e la terapia cognitivo comportamentale per l'ansia hanno (è stato dimostrato) che ha effetti a breve termine e si sa relativamente poco sugli esiti a lungo termine.</a:t>
            </a:r>
          </a:p>
        </p:txBody>
      </p:sp>
    </p:spTree>
    <p:extLst>
      <p:ext uri="{BB962C8B-B14F-4D97-AF65-F5344CB8AC3E}">
        <p14:creationId xmlns:p14="http://schemas.microsoft.com/office/powerpoint/2010/main" val="1361707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9"/>
            <a:ext cx="11578281" cy="5793904"/>
          </a:xfrm>
        </p:spPr>
        <p:txBody>
          <a:bodyPr>
            <a:normAutofit fontScale="92500" lnSpcReduction="10000"/>
          </a:bodyPr>
          <a:lstStyle/>
          <a:p>
            <a:pPr marL="0" indent="0">
              <a:buNone/>
            </a:pPr>
            <a:r>
              <a:rPr lang="it-IT" b="1" i="1" dirty="0" err="1">
                <a:solidFill>
                  <a:srgbClr val="FF0000"/>
                </a:solidFill>
              </a:rPr>
              <a:t>Issues</a:t>
            </a:r>
            <a:r>
              <a:rPr lang="it-IT" b="1" i="1" dirty="0">
                <a:solidFill>
                  <a:srgbClr val="FF0000"/>
                </a:solidFill>
              </a:rPr>
              <a:t> and </a:t>
            </a:r>
            <a:r>
              <a:rPr lang="it-IT" b="1" i="1" dirty="0" err="1">
                <a:solidFill>
                  <a:srgbClr val="FF0000"/>
                </a:solidFill>
              </a:rPr>
              <a:t>outcomes</a:t>
            </a:r>
            <a:endParaRPr lang="it-IT" b="1" i="1" dirty="0">
              <a:solidFill>
                <a:srgbClr val="FF0000"/>
              </a:solidFill>
            </a:endParaRPr>
          </a:p>
          <a:p>
            <a:r>
              <a:rPr lang="it-IT" dirty="0"/>
              <a:t>Gli interventi modulari hanno senso partendo dal presupposto che insegnino un'abilità specifica che potrebbe essere potenzialmente generalizzata o evocare una cascata di apprendimento (ad esempio, aiutare una famiglia di un bambino piccolo a giocare e comunicare con il bambino porta a un miglioramento delle abilità sociali o linguistiche successive).</a:t>
            </a:r>
          </a:p>
          <a:p>
            <a:r>
              <a:rPr lang="it-IT" dirty="0"/>
              <a:t>Dimostrare l'efficacia di un intervento non garantisce l'adozione o la sostenibilità nella comunità più ampia. </a:t>
            </a:r>
          </a:p>
          <a:p>
            <a:r>
              <a:rPr lang="it-IT" i="1" u="sng" dirty="0"/>
              <a:t>Il divario tra ciò che la ricerca offre attualmente e i bisogni di individui, famiglie e comunità preoccupati per l'autismo richiede un'azione e un ripensamento del scienza della pratica clinica in questo campo.</a:t>
            </a:r>
          </a:p>
          <a:p>
            <a:r>
              <a:rPr lang="it-IT" dirty="0"/>
              <a:t>Gli interventi limitati nel tempo non saranno sufficienti per consentire un cambiamento a lungo termine per la maggior parte delle persone con autismo. Sarà invece necessaria una serie di interventi graduali e personalizzati in sequenza evolutiva per ciascun individuo, in base alla fase di sviluppo, al profilo di punti di forza e bisogni e alle condizioni concomitanti.</a:t>
            </a:r>
          </a:p>
          <a:p>
            <a:endParaRPr lang="it-IT" i="1" u="sng" dirty="0"/>
          </a:p>
        </p:txBody>
      </p:sp>
    </p:spTree>
    <p:extLst>
      <p:ext uri="{BB962C8B-B14F-4D97-AF65-F5344CB8AC3E}">
        <p14:creationId xmlns:p14="http://schemas.microsoft.com/office/powerpoint/2010/main" val="3769399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9"/>
            <a:ext cx="11578281" cy="6301946"/>
          </a:xfrm>
        </p:spPr>
        <p:txBody>
          <a:bodyPr>
            <a:normAutofit fontScale="85000" lnSpcReduction="20000"/>
          </a:bodyPr>
          <a:lstStyle/>
          <a:p>
            <a:pPr marL="0" indent="0">
              <a:buNone/>
            </a:pPr>
            <a:r>
              <a:rPr lang="it-IT" b="1" i="1" dirty="0">
                <a:solidFill>
                  <a:srgbClr val="FF0000"/>
                </a:solidFill>
              </a:rPr>
              <a:t>La Ricerca nella Scuola</a:t>
            </a:r>
          </a:p>
          <a:p>
            <a:r>
              <a:rPr lang="it-IT" dirty="0"/>
              <a:t>Le scuole sono un sistema che offre un'opportunità unica per collegare ricerca e pratica, sebbene la frequenza o la qualità con cui si verifica questo collegamento è variabile. </a:t>
            </a:r>
          </a:p>
          <a:p>
            <a:r>
              <a:rPr lang="it-IT" dirty="0"/>
              <a:t>Le scuole pubbliche non possono escludere legalmente i bambini con bisogni speciali, ma i genitori potrebbero avere difficoltà a includere i propri figli nelle scuole ordinarie e sostenere servizi appropriati per gli studenti che necessitano di una struttura adattata. </a:t>
            </a:r>
          </a:p>
          <a:p>
            <a:r>
              <a:rPr lang="it-IT" dirty="0"/>
              <a:t>Il mandato di includere i bambini con autismo nelle scuole dovrebbe essere un obiettivo primario della politica pubblica. Oltre allo sviluppo delle competenze accademiche, un insegnamento appropriato a scuola dovrebbe aumentare le capacità di adattamento e promuovere l'indipendenza. </a:t>
            </a:r>
          </a:p>
          <a:p>
            <a:r>
              <a:rPr lang="it-IT" dirty="0"/>
              <a:t>Le scuole forniscono ambienti quotidiani che possono essere incredibilmente utili o difficili (ad esempio, quando si verifica il bullismo), a seconda dell'adattamento persona-ambiente. </a:t>
            </a:r>
          </a:p>
          <a:p>
            <a:r>
              <a:rPr lang="it-IT" dirty="0"/>
              <a:t>Gli ostacoli alla ricerca scolastica includono le sfide nell'ottenere un compenso dagli amministratori e dal personale della comunità, che è essenziale per supportare l'uso da parte degli istituti scolastici di un nuovo intervento. </a:t>
            </a:r>
          </a:p>
          <a:p>
            <a:r>
              <a:rPr lang="it-IT" dirty="0"/>
              <a:t>Nonostante le difficoltà, se la ricerca scolastica è adeguatamente progettata e supportata, il gran numero di bambini con autismo serviti nelle scuole fornisce un contesto naturale per testare interventi su larga scala con un focus su risultati rilevanti, come il mantenimento in classe, l'acquisizione di abilità di vita e migliori interazioni tra pari. </a:t>
            </a:r>
          </a:p>
        </p:txBody>
      </p:sp>
    </p:spTree>
    <p:extLst>
      <p:ext uri="{BB962C8B-B14F-4D97-AF65-F5344CB8AC3E}">
        <p14:creationId xmlns:p14="http://schemas.microsoft.com/office/powerpoint/2010/main" val="1083309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9"/>
            <a:ext cx="11578281" cy="5793904"/>
          </a:xfrm>
        </p:spPr>
        <p:txBody>
          <a:bodyPr>
            <a:normAutofit fontScale="92500" lnSpcReduction="20000"/>
          </a:bodyPr>
          <a:lstStyle/>
          <a:p>
            <a:pPr marL="0" indent="0">
              <a:buNone/>
            </a:pPr>
            <a:r>
              <a:rPr lang="it-IT" b="1" i="1" dirty="0">
                <a:solidFill>
                  <a:srgbClr val="FF0000"/>
                </a:solidFill>
              </a:rPr>
              <a:t>Interventi di ricerca lungo il corso della vita per adolescenti e adulti</a:t>
            </a:r>
          </a:p>
          <a:p>
            <a:r>
              <a:rPr lang="it-IT" dirty="0"/>
              <a:t>La ricerca di intervento con adolescenti e giovani adulti con autismo si è concentrata principalmente sulle abilità sociali o sulla cognizione sociale e sull'ansia concomitante. </a:t>
            </a:r>
          </a:p>
          <a:p>
            <a:r>
              <a:rPr lang="it-IT" dirty="0"/>
              <a:t>Alcuni programmi più recenti, tuttavia, hanno affrontato il funzionamento esecutivo e questioni pratiche come l'occupazione. La maggior parte di questa ricerca non include le persone con disabilità intellettiva. È necessaria una ricerca futura che verifichi gli interventi per promuovere l'indipendenza realizzabile per adolescenti e adulti autistici, concentrandosi su risultati come occupazione, abilità sociali significative e generalizzabili, miglioramento delle condizioni comuni di salute mentale che si verificano contemporaneamente e un più ampio funzionamento e benessere.</a:t>
            </a:r>
          </a:p>
          <a:p>
            <a:r>
              <a:rPr lang="it-IT" dirty="0"/>
              <a:t>La ricerca sull'autismo nell'età adulta in generale è scarsa e relativamente recente (con la maggior parte degli studi che risalgono agli ultimi 20 anni); sugli anziani è quasi inesistente, ed esiste una pressante necessità per le agenzie di finanziamento e i ricercatori di dare priorità all'intervento e alla ricerca di valutazione attraverso l'intera gamma di abilità e la durata della vita. </a:t>
            </a:r>
          </a:p>
        </p:txBody>
      </p:sp>
    </p:spTree>
    <p:extLst>
      <p:ext uri="{BB962C8B-B14F-4D97-AF65-F5344CB8AC3E}">
        <p14:creationId xmlns:p14="http://schemas.microsoft.com/office/powerpoint/2010/main" val="290876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8"/>
            <a:ext cx="11578281" cy="6351373"/>
          </a:xfrm>
        </p:spPr>
        <p:txBody>
          <a:bodyPr>
            <a:normAutofit fontScale="70000" lnSpcReduction="20000"/>
          </a:bodyPr>
          <a:lstStyle/>
          <a:p>
            <a:pPr marL="0" indent="0">
              <a:buNone/>
            </a:pPr>
            <a:r>
              <a:rPr lang="it-IT" b="1" i="1" dirty="0">
                <a:solidFill>
                  <a:srgbClr val="FF0000"/>
                </a:solidFill>
              </a:rPr>
              <a:t>Misurazione dei risultati</a:t>
            </a:r>
          </a:p>
          <a:p>
            <a:r>
              <a:rPr lang="it-IT" dirty="0"/>
              <a:t>Gli attuali dati empirici sugli interventi sono gravati dalla scarsità di misure di esito comparabili tra gli studi. Sebbene molte misure siano state utilizzate nella ricerca sul trattamento dell'autismo, solo poche sono state convalidate come risultati che riflettono cambiamenti significativi nella vita delle persone con autismo. </a:t>
            </a:r>
          </a:p>
          <a:p>
            <a:r>
              <a:rPr lang="it-IT" dirty="0"/>
              <a:t>Sono necessarie misure più standard, progettate per essere significative e sensibili ai cambiamenti nei domini principali di segni e sintomi o condizioni concomitanti e che possono essere confrontate tra i trattamenti. </a:t>
            </a:r>
          </a:p>
          <a:p>
            <a:r>
              <a:rPr lang="it-IT" dirty="0"/>
              <a:t>Misure di esito riportate dai pazienti, spesso completate da genitori o tutori e gli insegnanti per i bambini sono importanti, ma molti interventi sull'autismo sono psicosociali, ostacolando il mascheramento di partecipanti, genitori e insegnanti che sono nella posizione migliore per riferire sui risultati quotidiani significativi. </a:t>
            </a:r>
          </a:p>
          <a:p>
            <a:r>
              <a:rPr lang="it-IT" dirty="0"/>
              <a:t>Anche gli effetti placebo sono noti per essere forti. In altri disturbi del </a:t>
            </a:r>
            <a:r>
              <a:rPr lang="it-IT" dirty="0" err="1"/>
              <a:t>neurosviluppo</a:t>
            </a:r>
            <a:r>
              <a:rPr lang="it-IT" dirty="0"/>
              <a:t>, come il disturbo da deficit di attenzione e iperattività, le misure di esito non in cieco (p. es., i rapporti dei genitori sui benefici della formazione dei genitori) hanno prodotto stime distorte (cioè più elevate) delle dimensioni dell'effetto rispetto alle misure in cieco, oggettive e basate sulle prestazioni. Al contrario, misure più oggettive (ad esempio, l'</a:t>
            </a:r>
            <a:r>
              <a:rPr lang="it-IT" dirty="0" err="1"/>
              <a:t>Autism</a:t>
            </a:r>
            <a:r>
              <a:rPr lang="it-IT" dirty="0"/>
              <a:t> </a:t>
            </a:r>
            <a:r>
              <a:rPr lang="it-IT" dirty="0" err="1"/>
              <a:t>Diagnostic</a:t>
            </a:r>
            <a:r>
              <a:rPr lang="it-IT" dirty="0"/>
              <a:t> </a:t>
            </a:r>
            <a:r>
              <a:rPr lang="it-IT" dirty="0" err="1"/>
              <a:t>Observation</a:t>
            </a:r>
            <a:r>
              <a:rPr lang="it-IT" dirty="0"/>
              <a:t> Schedule) sono meno suscettibili di </a:t>
            </a:r>
            <a:r>
              <a:rPr lang="it-IT" dirty="0" err="1"/>
              <a:t>bias</a:t>
            </a:r>
            <a:r>
              <a:rPr lang="it-IT" dirty="0"/>
              <a:t>, ma sono costose e relativamente insensibili ai cambiamenti a breve termine. </a:t>
            </a:r>
          </a:p>
          <a:p>
            <a:r>
              <a:rPr lang="it-IT" dirty="0"/>
              <a:t>Altre misure non hanno validità ecologica (cioè potrebbero non essere generalizzabili a contesti del mondo reale). Risultati pratici come la partecipazione a scuola o misure sullo stress dei genitori sono riportati meno spesso, anche quando disponibili. </a:t>
            </a:r>
          </a:p>
          <a:p>
            <a:r>
              <a:rPr lang="it-IT" dirty="0"/>
              <a:t>Per eseguire studi su larga scala in contesti comunitari, le misure di esito devono essere utilizzabili in diversi studi, poco costose, accurate, imparziali e relative a obiettivi di trattamento, anziché solo alle diagnosi. La scarsa misurazione degli esiti, la presenza di placebo o effetti sull'aspettativa e la difficoltà di trovare gruppi di controllo non trattati ostacolano gli sforzi per distinguere i trattamenti inefficaci dalle misure non valide.</a:t>
            </a:r>
          </a:p>
        </p:txBody>
      </p:sp>
    </p:spTree>
    <p:extLst>
      <p:ext uri="{BB962C8B-B14F-4D97-AF65-F5344CB8AC3E}">
        <p14:creationId xmlns:p14="http://schemas.microsoft.com/office/powerpoint/2010/main" val="1837080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9"/>
            <a:ext cx="11578281" cy="5793904"/>
          </a:xfrm>
        </p:spPr>
        <p:txBody>
          <a:bodyPr>
            <a:normAutofit fontScale="92500" lnSpcReduction="20000"/>
          </a:bodyPr>
          <a:lstStyle/>
          <a:p>
            <a:pPr marL="0" indent="0">
              <a:buNone/>
            </a:pPr>
            <a:r>
              <a:rPr lang="it-IT" b="1" i="1" dirty="0" err="1">
                <a:solidFill>
                  <a:srgbClr val="FF0000"/>
                </a:solidFill>
              </a:rPr>
              <a:t>Comorbilità</a:t>
            </a:r>
            <a:r>
              <a:rPr lang="it-IT" dirty="0"/>
              <a:t>.</a:t>
            </a:r>
          </a:p>
          <a:p>
            <a:r>
              <a:rPr lang="it-IT" dirty="0"/>
              <a:t>Il termine </a:t>
            </a:r>
            <a:r>
              <a:rPr lang="it-IT" dirty="0" err="1"/>
              <a:t>comorbilità</a:t>
            </a:r>
            <a:r>
              <a:rPr lang="it-IT" dirty="0"/>
              <a:t> è tipicamente applicato alla co-occorrenza di due condizioni (es. autismo e ansia) con l'implicazione che sono indipendenti, ma le due condizioni potrebbero non essere separate e invece sovrapporsi o essere associate in modi complessi. Ad esempio, il comportamento non conforme, irritabile e oppositivo può essere correlato alla rigidità o alla comunicazione verbale compromessa, che può anche mascherare l'ansia come motore alla base del comportamento esternalizzato. </a:t>
            </a:r>
          </a:p>
          <a:p>
            <a:r>
              <a:rPr lang="it-IT" dirty="0"/>
              <a:t>L'ansia può essere correlata ad aspetti di stile cognitivo che sono più comuni in autismo, come scarse funzioni esecutive e intolleranza all'incertezza. Allo stesso modo, i sintomi depressivi possono seguire problemi di interazione sociale con i coetanei, ma potrebbero anche essere correlati ad altri fattori di rischio ambientale. Pertanto, usiamo il termine condizioni concomitanti con la consapevolezza che le relazioni tra autismo e altre condizioni possono essere complesse.</a:t>
            </a:r>
          </a:p>
          <a:p>
            <a:r>
              <a:rPr lang="it-IT" dirty="0"/>
              <a:t>La sovrapposizione di manifestazioni di autismo e altri problemi di salute mentale è una sfida clinica sia per la valutazione che per l'intervento. </a:t>
            </a:r>
          </a:p>
        </p:txBody>
      </p:sp>
    </p:spTree>
    <p:extLst>
      <p:ext uri="{BB962C8B-B14F-4D97-AF65-F5344CB8AC3E}">
        <p14:creationId xmlns:p14="http://schemas.microsoft.com/office/powerpoint/2010/main" val="2949794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0C547CE-E03A-3342-B531-D87857A94314}"/>
              </a:ext>
            </a:extLst>
          </p:cNvPr>
          <p:cNvPicPr>
            <a:picLocks noChangeAspect="1"/>
          </p:cNvPicPr>
          <p:nvPr/>
        </p:nvPicPr>
        <p:blipFill>
          <a:blip r:embed="rId2"/>
          <a:stretch>
            <a:fillRect/>
          </a:stretch>
        </p:blipFill>
        <p:spPr>
          <a:xfrm>
            <a:off x="1507523" y="252636"/>
            <a:ext cx="9477633" cy="6522814"/>
          </a:xfrm>
          <a:prstGeom prst="rect">
            <a:avLst/>
          </a:prstGeom>
        </p:spPr>
      </p:pic>
    </p:spTree>
    <p:extLst>
      <p:ext uri="{BB962C8B-B14F-4D97-AF65-F5344CB8AC3E}">
        <p14:creationId xmlns:p14="http://schemas.microsoft.com/office/powerpoint/2010/main" val="37256092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2C73F56-EA7E-964B-A168-27AC99279CF7}"/>
              </a:ext>
            </a:extLst>
          </p:cNvPr>
          <p:cNvPicPr>
            <a:picLocks noChangeAspect="1"/>
          </p:cNvPicPr>
          <p:nvPr/>
        </p:nvPicPr>
        <p:blipFill>
          <a:blip r:embed="rId2"/>
          <a:stretch>
            <a:fillRect/>
          </a:stretch>
        </p:blipFill>
        <p:spPr>
          <a:xfrm>
            <a:off x="840259" y="550108"/>
            <a:ext cx="9205783" cy="5995861"/>
          </a:xfrm>
          <a:prstGeom prst="rect">
            <a:avLst/>
          </a:prstGeom>
        </p:spPr>
      </p:pic>
    </p:spTree>
    <p:extLst>
      <p:ext uri="{BB962C8B-B14F-4D97-AF65-F5344CB8AC3E}">
        <p14:creationId xmlns:p14="http://schemas.microsoft.com/office/powerpoint/2010/main" val="2278484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9"/>
            <a:ext cx="11578281" cy="5793904"/>
          </a:xfrm>
        </p:spPr>
        <p:txBody>
          <a:bodyPr>
            <a:normAutofit fontScale="85000" lnSpcReduction="10000"/>
          </a:bodyPr>
          <a:lstStyle/>
          <a:p>
            <a:pPr marL="0" indent="0">
              <a:buNone/>
            </a:pPr>
            <a:r>
              <a:rPr lang="it-IT" b="1" dirty="0">
                <a:solidFill>
                  <a:srgbClr val="FF0000"/>
                </a:solidFill>
              </a:rPr>
              <a:t>RICONOSCIMENTO E VALORIZZAZIONE DELLA DIVERSITA’</a:t>
            </a:r>
          </a:p>
          <a:p>
            <a:r>
              <a:rPr lang="it-IT" dirty="0"/>
              <a:t>L'autismo è una condizione </a:t>
            </a:r>
            <a:r>
              <a:rPr lang="it-IT" dirty="0" err="1"/>
              <a:t>neuroevolutiva</a:t>
            </a:r>
            <a:r>
              <a:rPr lang="it-IT" dirty="0"/>
              <a:t> complessa. Questa complessità spiega in parte perché i servizi e la ricerca fino ad oggi sono stati inadeguati a raggiungere i risultati positivi che sono possibili per molti individui. Il termine eterogeneità descrive i modi in cui l'autismo si manifesta in modo diverso tra le persone.</a:t>
            </a:r>
          </a:p>
          <a:p>
            <a:r>
              <a:rPr lang="it-IT" dirty="0"/>
              <a:t>Nel parlare di Autismo questa Commissione ha voluto includere sia il linguaggio incentrato sull'identità (es. persona autistica) che il linguaggio orientato alla diagnosi (es. persona con autismo) per riflettere la variabilità nelle preferenze linguistiche.</a:t>
            </a:r>
          </a:p>
          <a:p>
            <a:r>
              <a:rPr lang="it-IT" dirty="0"/>
              <a:t>L’Autismo può essere diagnosticato a bambini di appena 2 anni, ma molti bambini e adulti vengono diagnosticati tardi nella vita, in parte perché i segni e i sintomi potrebbero non essere chiari, e in parte a causa dell'insufficiente riconoscimento e comprensione dell'autismo e dello scarso accesso a percorsi diagnostici mirati.</a:t>
            </a:r>
          </a:p>
          <a:p>
            <a:r>
              <a:rPr lang="it-IT" dirty="0"/>
              <a:t>Alcuni individui con autismo hanno un’elevata intelligenza e abilità linguistiche nella media o superiori alla media, hanno un'istruzione universitaria, svolgono lavori professionali, sono sposati o conviventi e hanno figli. Altri hanno una grave disabilità intellettiva, capacità comunicative funzionali scarse o assenti, poche relazioni sociali al di fuori della loro famiglia immediata e richiedono cure costanti per tutta la vita.</a:t>
            </a:r>
          </a:p>
          <a:p>
            <a:pPr marL="0" indent="0">
              <a:buNone/>
            </a:pPr>
            <a:endParaRPr lang="it-IT" dirty="0"/>
          </a:p>
        </p:txBody>
      </p:sp>
    </p:spTree>
    <p:extLst>
      <p:ext uri="{BB962C8B-B14F-4D97-AF65-F5344CB8AC3E}">
        <p14:creationId xmlns:p14="http://schemas.microsoft.com/office/powerpoint/2010/main" val="3981144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FEC48FF4-983F-F64E-8E0F-77FE74B16CBB}"/>
              </a:ext>
            </a:extLst>
          </p:cNvPr>
          <p:cNvPicPr>
            <a:picLocks noChangeAspect="1"/>
          </p:cNvPicPr>
          <p:nvPr/>
        </p:nvPicPr>
        <p:blipFill>
          <a:blip r:embed="rId2"/>
          <a:stretch>
            <a:fillRect/>
          </a:stretch>
        </p:blipFill>
        <p:spPr>
          <a:xfrm>
            <a:off x="704335" y="323979"/>
            <a:ext cx="10911016" cy="6311599"/>
          </a:xfrm>
          <a:prstGeom prst="rect">
            <a:avLst/>
          </a:prstGeom>
        </p:spPr>
      </p:pic>
    </p:spTree>
    <p:extLst>
      <p:ext uri="{BB962C8B-B14F-4D97-AF65-F5344CB8AC3E}">
        <p14:creationId xmlns:p14="http://schemas.microsoft.com/office/powerpoint/2010/main" val="2623384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9"/>
            <a:ext cx="11578281" cy="5793904"/>
          </a:xfrm>
        </p:spPr>
        <p:txBody>
          <a:bodyPr>
            <a:normAutofit lnSpcReduction="10000"/>
          </a:bodyPr>
          <a:lstStyle/>
          <a:p>
            <a:r>
              <a:rPr lang="it-IT" dirty="0"/>
              <a:t>I ricercatori stanno attualmente esplorando possibili associazioni con </a:t>
            </a:r>
            <a:r>
              <a:rPr lang="it-IT" dirty="0" err="1"/>
              <a:t>microbiomi</a:t>
            </a:r>
            <a:r>
              <a:rPr lang="it-IT" dirty="0"/>
              <a:t> alterati, concentrazioni di serotonina, citochine e risposta allo stress. </a:t>
            </a:r>
          </a:p>
          <a:p>
            <a:r>
              <a:rPr lang="it-IT" dirty="0"/>
              <a:t>Possono verificarsi carenze nutrizionali che portano a una diminuzione della densità ossea e a un aumento del rischio di fratture. Individui sottopeso, con sintomi di disfagia o l'allergia alimentare potrebbe beneficiare di ulteriori indagini mediche.</a:t>
            </a:r>
          </a:p>
          <a:p>
            <a:r>
              <a:rPr lang="it-IT" dirty="0"/>
              <a:t>In generale, le caratteristiche di ciascuno di questi problemi sono varie e non specifiche dell'autismo, ma comunemente si verificano contemporaneamente in tutti i bambini con disturbi del </a:t>
            </a:r>
            <a:r>
              <a:rPr lang="it-IT" dirty="0" err="1"/>
              <a:t>neurosviluppo</a:t>
            </a:r>
            <a:r>
              <a:rPr lang="it-IT" dirty="0"/>
              <a:t>.</a:t>
            </a:r>
          </a:p>
          <a:p>
            <a:r>
              <a:rPr lang="it-IT" dirty="0"/>
              <a:t>Per i problemi del sonno, i dati empirici supportano l'educazione dei genitori, l'igiene del sonno e altri interventi comportamentali come interventi di prima linea e l'uso della melatonina quando altre terapie non sono efficaci. </a:t>
            </a:r>
          </a:p>
          <a:p>
            <a:r>
              <a:rPr lang="it-IT" dirty="0"/>
              <a:t>Altri farmaci sono spesso prescritti in alcuni paesi, ma le prove a sostegno del loro utilizzo è variabile. </a:t>
            </a:r>
          </a:p>
        </p:txBody>
      </p:sp>
    </p:spTree>
    <p:extLst>
      <p:ext uri="{BB962C8B-B14F-4D97-AF65-F5344CB8AC3E}">
        <p14:creationId xmlns:p14="http://schemas.microsoft.com/office/powerpoint/2010/main" val="30596566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9"/>
            <a:ext cx="11578281" cy="5793904"/>
          </a:xfrm>
        </p:spPr>
        <p:txBody>
          <a:bodyPr>
            <a:normAutofit lnSpcReduction="10000"/>
          </a:bodyPr>
          <a:lstStyle/>
          <a:p>
            <a:pPr marL="0" indent="0">
              <a:buNone/>
            </a:pPr>
            <a:r>
              <a:rPr lang="it-IT" b="1" i="1" dirty="0">
                <a:solidFill>
                  <a:srgbClr val="FF0000"/>
                </a:solidFill>
              </a:rPr>
              <a:t>Condizioni concomitanti durante la tarda adolescenza e l’età adulta</a:t>
            </a:r>
            <a:endParaRPr lang="it-IT" dirty="0"/>
          </a:p>
          <a:p>
            <a:r>
              <a:rPr lang="it-IT" dirty="0"/>
              <a:t>Gli adolescenti e gli adulti con autismo corrono un rischio più elevato, aumentando con l'età, di essere sovrappeso o obesi. Tuttavia, la ricerca spesso raggruppa adolescenti con bambini più piccoli o con adulti. </a:t>
            </a:r>
          </a:p>
          <a:p>
            <a:r>
              <a:rPr lang="it-IT" dirty="0"/>
              <a:t>Attività fisica insufficiente, prescrizione di antipsicotici atipici, gravità dell'autismo, sonno problemi e la storia familiare di obesità contribuiscono tutti a questo rischio, che è accompagnato da una maggiore propensione alle sequele metaboliche, come diabete, ipertensione e steatosi epatica non alcolica. Queste condizioni possono, a loro volta, contribuire a quasi rischio tre volte maggiore di mortalità prematura negli individui con autismo, evidenziando l'urgente necessità di concentrarsi su interventi di cura preventiva. </a:t>
            </a:r>
          </a:p>
          <a:p>
            <a:r>
              <a:rPr lang="it-IT" dirty="0"/>
              <a:t>La consulenza nutrizionale, la modifica del comportamento, l'attività fisica per i giovani che assumono antipsicotici possono essere efficaci nel ridurre l'indice di massa corporea.</a:t>
            </a:r>
          </a:p>
        </p:txBody>
      </p:sp>
    </p:spTree>
    <p:extLst>
      <p:ext uri="{BB962C8B-B14F-4D97-AF65-F5344CB8AC3E}">
        <p14:creationId xmlns:p14="http://schemas.microsoft.com/office/powerpoint/2010/main" val="12170385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9"/>
            <a:ext cx="11578281" cy="5793904"/>
          </a:xfrm>
        </p:spPr>
        <p:txBody>
          <a:bodyPr>
            <a:normAutofit/>
          </a:bodyPr>
          <a:lstStyle/>
          <a:p>
            <a:r>
              <a:rPr lang="it-IT" dirty="0"/>
              <a:t>Vari disturbi della salute mentale si manifestano per la prima volta durante l'adolescenza e gli adolescenti con autismo potrebbero essere ancora più vulnerabili degli adolescenti </a:t>
            </a:r>
            <a:r>
              <a:rPr lang="it-IT" dirty="0" err="1"/>
              <a:t>neurotipici</a:t>
            </a:r>
            <a:r>
              <a:rPr lang="it-IT" dirty="0"/>
              <a:t>. </a:t>
            </a:r>
          </a:p>
          <a:p>
            <a:r>
              <a:rPr lang="it-IT" dirty="0"/>
              <a:t>Disturbi alimentari, depressione (soprattutto nelle ragazze e nelle donne), ansia, ideazione suicidaria, autolesionismo non suicidario e sintomi psicotici si verificano tutti negli adolescenti e negli adulti. </a:t>
            </a:r>
          </a:p>
          <a:p>
            <a:r>
              <a:rPr lang="it-IT" dirty="0"/>
              <a:t>Segni psicotici e </a:t>
            </a:r>
            <a:r>
              <a:rPr lang="it-IT" dirty="0" err="1"/>
              <a:t>simil</a:t>
            </a:r>
            <a:r>
              <a:rPr lang="it-IT" dirty="0"/>
              <a:t>-psicotici possono manifestarsi negli adolescenti in via di sviluppo e sono particolarmente associati ad episodi depressivi. </a:t>
            </a:r>
          </a:p>
          <a:p>
            <a:r>
              <a:rPr lang="it-IT" dirty="0"/>
              <a:t>Alcune persone con autismo mostrano disturbi formali del pensiero, come pensiero limitato, e altri potrebbero avere episodi </a:t>
            </a:r>
            <a:r>
              <a:rPr lang="it-IT" dirty="0" err="1"/>
              <a:t>simil</a:t>
            </a:r>
            <a:r>
              <a:rPr lang="it-IT" dirty="0"/>
              <a:t>-psicotici, che a volte possono essere erroneamente interpretati come psicosi. </a:t>
            </a:r>
          </a:p>
          <a:p>
            <a:r>
              <a:rPr lang="it-IT" dirty="0"/>
              <a:t>C'è anche un enorme divario di conoscenze sui disturbi concomitanti come la demenza e il morbo di Parkinson negli anziani con autismo.</a:t>
            </a:r>
          </a:p>
        </p:txBody>
      </p:sp>
    </p:spTree>
    <p:extLst>
      <p:ext uri="{BB962C8B-B14F-4D97-AF65-F5344CB8AC3E}">
        <p14:creationId xmlns:p14="http://schemas.microsoft.com/office/powerpoint/2010/main" val="41893538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8"/>
            <a:ext cx="11578281" cy="6339017"/>
          </a:xfrm>
        </p:spPr>
        <p:txBody>
          <a:bodyPr>
            <a:normAutofit fontScale="92500" lnSpcReduction="20000"/>
          </a:bodyPr>
          <a:lstStyle/>
          <a:p>
            <a:pPr marL="0" indent="0">
              <a:buNone/>
            </a:pPr>
            <a:r>
              <a:rPr lang="it-IT" b="1" i="1" dirty="0">
                <a:solidFill>
                  <a:srgbClr val="FF0000"/>
                </a:solidFill>
              </a:rPr>
              <a:t>Costi finanziari e personali</a:t>
            </a:r>
          </a:p>
          <a:p>
            <a:r>
              <a:rPr lang="it-IT" dirty="0"/>
              <a:t>La pervasiva scarsità di risorse richiede decisioni difficili da prendere. Diventa necessario sapere non solo quali interventi sono efficaci, ma anche quali sono abbordabili dati i vincoli di budget e che fanno il miglior uso delle scarse risorse della società. </a:t>
            </a:r>
          </a:p>
          <a:p>
            <a:r>
              <a:rPr lang="it-IT" dirty="0" err="1"/>
              <a:t>Buescher</a:t>
            </a:r>
            <a:r>
              <a:rPr lang="it-IT" dirty="0"/>
              <a:t> e colleghi hanno stimato che il costo della vita per sostenere un individuo con autismo e disabilità intellettiva sia di 2,4 milioni di dollari negli Stati Uniti e di 2,2 milioni di dollari nel Regno Unito. </a:t>
            </a:r>
          </a:p>
          <a:p>
            <a:r>
              <a:rPr lang="it-IT" dirty="0"/>
              <a:t>Il costo per sostenere un individuo con autismo senza disabilità intellettiva sarebbe di $ 1,4 milioni in entrambi i paesi. </a:t>
            </a:r>
          </a:p>
          <a:p>
            <a:r>
              <a:rPr lang="it-IT" dirty="0"/>
              <a:t>Nell'infanzia, i servizi di educazione speciale e la perdita di produttività dei genitori sono i costi più elevati. </a:t>
            </a:r>
          </a:p>
          <a:p>
            <a:r>
              <a:rPr lang="it-IT" dirty="0"/>
              <a:t>Nell'età adulta, i costi più alti sono i costi della vita residenziale o assistita, la perdita di produttività individuale e le spese mediche. </a:t>
            </a:r>
          </a:p>
          <a:p>
            <a:r>
              <a:rPr lang="it-IT" dirty="0"/>
              <a:t>Sebbene le spese siano spesso discusse nel contesto dell'intervento precoce, nel corso della vita di un individuo, i costi per gli adulti superano di gran lunga i costi per l'infanzia, in parte perché l'età adulta è una fase della vita molto più lunga dell'infanzia.</a:t>
            </a:r>
          </a:p>
        </p:txBody>
      </p:sp>
    </p:spTree>
    <p:extLst>
      <p:ext uri="{BB962C8B-B14F-4D97-AF65-F5344CB8AC3E}">
        <p14:creationId xmlns:p14="http://schemas.microsoft.com/office/powerpoint/2010/main" val="37086562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9"/>
            <a:ext cx="11578281" cy="5793904"/>
          </a:xfrm>
        </p:spPr>
        <p:txBody>
          <a:bodyPr>
            <a:normAutofit fontScale="92500" lnSpcReduction="20000"/>
          </a:bodyPr>
          <a:lstStyle/>
          <a:p>
            <a:r>
              <a:rPr lang="it-IT" dirty="0"/>
              <a:t>L'analisi costo-efficacia esamina se i risultati raggiunti da un intervento rispetto a un altro sono sufficientemente importanti per giustificare le risorse aggiuntive necessarie per generarli. </a:t>
            </a:r>
          </a:p>
          <a:p>
            <a:r>
              <a:rPr lang="it-IT" dirty="0"/>
              <a:t>Un intervento potrebbe essere conveniente anche se fosse più costoso.</a:t>
            </a:r>
          </a:p>
          <a:p>
            <a:r>
              <a:rPr lang="it-IT" dirty="0"/>
              <a:t>La decisione è un giudizio di valore, ma raramente è facile: quanto è disposta a pagare la società (rappresentata dal governo, in questo contesto) per migliorare la vita delle persone autistiche e delle loro famiglie?</a:t>
            </a:r>
          </a:p>
          <a:p>
            <a:r>
              <a:rPr lang="it-IT" dirty="0"/>
              <a:t>Se il compito è decidere quale sia il migliore tra due interventi una misura della comunicazione sociale o del funzionamento adattivo, ad esempio, sarebbe appropriata per misurare l'efficacia. </a:t>
            </a:r>
          </a:p>
          <a:p>
            <a:r>
              <a:rPr lang="it-IT" dirty="0"/>
              <a:t>Se la decisione è su come ripartire tra diverse aree cliniche (ad es., interventi per bambini autistici o adolescenti con depressione o adulti con cancro), sono necessarie misure di </a:t>
            </a:r>
            <a:r>
              <a:rPr lang="it-IT" dirty="0" err="1"/>
              <a:t>outcome</a:t>
            </a:r>
            <a:r>
              <a:rPr lang="it-IT" dirty="0"/>
              <a:t> generiche, come anni di vita «organizzati» per la qualità o disabilità. </a:t>
            </a:r>
          </a:p>
          <a:p>
            <a:r>
              <a:rPr lang="it-IT" dirty="0"/>
              <a:t>Una sfida sostanziale per il campo dell'autismo è che questi risultati generici potrebbero non essere sufficientemente sensibili per misurare il cambiamento nelle persone autistiche, il che lascia l'autismo in pericolo di essere trascurato nella perpetua battaglia per le risorse.</a:t>
            </a:r>
          </a:p>
        </p:txBody>
      </p:sp>
    </p:spTree>
    <p:extLst>
      <p:ext uri="{BB962C8B-B14F-4D97-AF65-F5344CB8AC3E}">
        <p14:creationId xmlns:p14="http://schemas.microsoft.com/office/powerpoint/2010/main" val="21133402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9"/>
            <a:ext cx="11578281" cy="5793904"/>
          </a:xfrm>
        </p:spPr>
        <p:txBody>
          <a:bodyPr>
            <a:normAutofit fontScale="92500" lnSpcReduction="20000"/>
          </a:bodyPr>
          <a:lstStyle/>
          <a:p>
            <a:pPr marL="0" indent="0">
              <a:buNone/>
            </a:pPr>
            <a:r>
              <a:rPr lang="it-IT" b="1" i="1" dirty="0">
                <a:solidFill>
                  <a:srgbClr val="FF0000"/>
                </a:solidFill>
              </a:rPr>
              <a:t>L’effetto sui fratelli</a:t>
            </a:r>
          </a:p>
          <a:p>
            <a:r>
              <a:rPr lang="it-IT" dirty="0"/>
              <a:t>I fratelli di bambini con autismo sono a più alto rischio genetico di autismo e altre condizioni di salute mentale rispetto ai bambini a sviluppo tipico senza fratelli con autismo. </a:t>
            </a:r>
          </a:p>
          <a:p>
            <a:r>
              <a:rPr lang="it-IT" dirty="0"/>
              <a:t>Crescere in una famiglia con un fratello o una sorella con autismo si traduce anche in fattori di stress ambientali unici, con i fratelli che mostrano maggiore livelli di disturbi </a:t>
            </a:r>
            <a:r>
              <a:rPr lang="it-IT" dirty="0" err="1"/>
              <a:t>internalizzanti</a:t>
            </a:r>
            <a:r>
              <a:rPr lang="it-IT" dirty="0"/>
              <a:t> ed esternalizzanti, problemi sociali e comportamentali ed emozioni angoscianti come il senso di colpa e l'imbarazzo per il comportamento dei fratelli. </a:t>
            </a:r>
          </a:p>
          <a:p>
            <a:r>
              <a:rPr lang="it-IT" dirty="0"/>
              <a:t>Nelle culture in cui c'è lo stigma legato alle disabilità, l'autismo in famiglia può influenzare le prospettive matrimoniali dei fratelli. D'altra parte, alcuni fratelli hanno una risposta positiva al crescere con una sorella o un fratello con autismo, inclusa una maggiore empatia, resilienza, maturità e fiducia in se stessi. </a:t>
            </a:r>
          </a:p>
          <a:p>
            <a:r>
              <a:rPr lang="it-IT" dirty="0"/>
              <a:t>Avere un senso di controllo del futuro e comprensione dell'autismo, accesso al tempo esclusivo con i genitori, ambienti di supporto e inclusivi e la possibilità di relazionarsi con altri fratelli sono fattori che facilitano esiti psicologici positivi nei fratelli delle persone autistiche.</a:t>
            </a:r>
          </a:p>
        </p:txBody>
      </p:sp>
    </p:spTree>
    <p:extLst>
      <p:ext uri="{BB962C8B-B14F-4D97-AF65-F5344CB8AC3E}">
        <p14:creationId xmlns:p14="http://schemas.microsoft.com/office/powerpoint/2010/main" val="27268069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9"/>
            <a:ext cx="11578281" cy="5793904"/>
          </a:xfrm>
        </p:spPr>
        <p:txBody>
          <a:bodyPr>
            <a:normAutofit/>
          </a:bodyPr>
          <a:lstStyle/>
          <a:p>
            <a:pPr marL="0" indent="0">
              <a:buNone/>
            </a:pPr>
            <a:r>
              <a:rPr lang="it-IT" b="1" i="1" dirty="0">
                <a:solidFill>
                  <a:srgbClr val="FF0000"/>
                </a:solidFill>
              </a:rPr>
              <a:t>L’effetto sui nonni</a:t>
            </a:r>
          </a:p>
          <a:p>
            <a:r>
              <a:rPr lang="it-IT" dirty="0"/>
              <a:t>Avendo già cresciuto dei figli, i nonni sono spesso in una posizione unica per individuare i primi segni di autismo e incoraggiare lo screening dello sviluppo.</a:t>
            </a:r>
          </a:p>
          <a:p>
            <a:r>
              <a:rPr lang="it-IT" dirty="0"/>
              <a:t>I risultati indicano che la frequenza dell'interazione con una nonna potrebbe portare a una diagnosi più precoce. </a:t>
            </a:r>
          </a:p>
          <a:p>
            <a:r>
              <a:rPr lang="it-IT" dirty="0"/>
              <a:t>Uno studio su 1870 nonni condotto dall'Interactive </a:t>
            </a:r>
            <a:r>
              <a:rPr lang="it-IT" dirty="0" err="1"/>
              <a:t>Autism</a:t>
            </a:r>
            <a:r>
              <a:rPr lang="it-IT" dirty="0"/>
              <a:t> Network negli Stati Uniti ha indicato che la maggioranza ha avuto un ruolo nella diagnosi e nel trattamento dell'autismo nei loro nipoti. Questi contributi variavano dall'essere il primo a sollevare preoccupazioni, sostenere gli altri che hanno sollevato preoccupazioni e coinvolgimento nelle decisioni terapeutiche, fornire supporto finanziario e persino avvicinarsi alla famiglia del nipote in modo che possano aiutare a gestire i diversi aspetti della diagnosi.</a:t>
            </a:r>
          </a:p>
        </p:txBody>
      </p:sp>
    </p:spTree>
    <p:extLst>
      <p:ext uri="{BB962C8B-B14F-4D97-AF65-F5344CB8AC3E}">
        <p14:creationId xmlns:p14="http://schemas.microsoft.com/office/powerpoint/2010/main" val="5899517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9"/>
            <a:ext cx="11578281" cy="5793904"/>
          </a:xfrm>
        </p:spPr>
        <p:txBody>
          <a:bodyPr>
            <a:normAutofit fontScale="92500" lnSpcReduction="10000"/>
          </a:bodyPr>
          <a:lstStyle/>
          <a:p>
            <a:pPr marL="0" indent="0">
              <a:buNone/>
            </a:pPr>
            <a:r>
              <a:rPr lang="it-IT" b="1" i="1" dirty="0">
                <a:solidFill>
                  <a:srgbClr val="FF0000"/>
                </a:solidFill>
              </a:rPr>
              <a:t>Diversità culturale e globale</a:t>
            </a:r>
          </a:p>
          <a:p>
            <a:r>
              <a:rPr lang="it-IT" dirty="0"/>
              <a:t>L'OMS ha riconosciuto l'autismo come una priorità sanitaria globale e ha approvato una risoluzione che richiede "sforzi globali e coordinati per la gestione dei disturbi dello spettro autistico", con raccomandazioni chiave da attuare per tutti gli Stati membri. </a:t>
            </a:r>
          </a:p>
          <a:p>
            <a:r>
              <a:rPr lang="it-IT" dirty="0"/>
              <a:t>Le esigenze delle famiglie che vivono con l'autismo in tutto il mondo sono universali: comprendere le differenze di sviluppo del proprio figlio; cercare supporto in grado di migliorare e ottimizzare i risultati; essere inclusi come membri attivi della società; e ricevere un supporto adeguato per potenziare il viaggio del loro bambino verso e durante l'età adulta.</a:t>
            </a:r>
          </a:p>
          <a:p>
            <a:r>
              <a:rPr lang="it-IT" dirty="0"/>
              <a:t>La diversità culturale comprende ampi costrutti sociali tra cui sesso, razza ed etnia, classe, reddito, lingua, religione, orientamento sessuale e identità di genere. Molti individui autistici avranno un cosiddetto status di minoranza o non dominante attraverso molti di questi fattori sociali e culturali, e sta crescendo il riconoscimento che l'</a:t>
            </a:r>
            <a:r>
              <a:rPr lang="it-IT" dirty="0" err="1"/>
              <a:t>intersezionalità</a:t>
            </a:r>
            <a:r>
              <a:rPr lang="it-IT" dirty="0"/>
              <a:t> di questi fattori rende gli individui vulnerabili sia alla discriminazione che all'esclusione dai servizi appropriati. </a:t>
            </a:r>
          </a:p>
        </p:txBody>
      </p:sp>
    </p:spTree>
    <p:extLst>
      <p:ext uri="{BB962C8B-B14F-4D97-AF65-F5344CB8AC3E}">
        <p14:creationId xmlns:p14="http://schemas.microsoft.com/office/powerpoint/2010/main" val="35026446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9"/>
            <a:ext cx="11578281" cy="5793904"/>
          </a:xfrm>
        </p:spPr>
        <p:txBody>
          <a:bodyPr>
            <a:normAutofit fontScale="85000" lnSpcReduction="20000"/>
          </a:bodyPr>
          <a:lstStyle/>
          <a:p>
            <a:pPr marL="0" indent="0">
              <a:buNone/>
            </a:pPr>
            <a:r>
              <a:rPr lang="it-IT" b="1" i="1" dirty="0">
                <a:solidFill>
                  <a:srgbClr val="FF0000"/>
                </a:solidFill>
              </a:rPr>
              <a:t>L’attuale e futuro uso della tecnologia per l’Autismo</a:t>
            </a:r>
          </a:p>
          <a:p>
            <a:r>
              <a:rPr lang="it-IT" dirty="0"/>
              <a:t>In questa Commissione, proponiamo cinque usi pragmatici della tecnologia per l'autismo.</a:t>
            </a:r>
          </a:p>
          <a:p>
            <a:r>
              <a:rPr lang="it-IT" dirty="0"/>
              <a:t>Il primo è la tecnologia per connettere le persone con le persone. Le attuali tecnologie dei social media (ad es. WhatsApp, </a:t>
            </a:r>
            <a:r>
              <a:rPr lang="it-IT" dirty="0" err="1"/>
              <a:t>Facebook</a:t>
            </a:r>
            <a:r>
              <a:rPr lang="it-IT" dirty="0"/>
              <a:t> e sistemi simili) possono essere strumenti potenti per connettere tra loro famiglie e individui che vivono con l'autismo. Le piattaforme online possono anche connettere famiglie e individui con autismo a professionisti (ad esempio, prenotazioni elettroniche di appuntamenti per qualcuno con autismo che farebbe fatica a prenotare appuntamenti per telefono o di persona), supportando anche la formazione di gruppi di utenti (ad esempio, un gruppo di terapisti formati per un intervento specifico).</a:t>
            </a:r>
          </a:p>
          <a:p>
            <a:r>
              <a:rPr lang="it-IT" dirty="0"/>
              <a:t>Il secondo è la tecnologia per connettere le persone alla conoscenza e alla formazione. Un numero crescente di risorse online è disponibile per le persone con autismo e le loro famiglie, offrendo riassunti di ricerca, aggiornamenti di informazioni all'avanguardia e kit di strumenti su una vasta gamma di argomenti. Questi includono informazioni su strumenti specifici, suite di risorse locali e nazionali per famiglie e professionisti sui bambini piccoli e un libro di testo elettronico di un'associazione internazionale di fornitori di servizi di salute mentale per l'infanzia. </a:t>
            </a:r>
          </a:p>
          <a:p>
            <a:r>
              <a:rPr lang="it-IT" dirty="0"/>
              <a:t>Anche i corsi di formazione e certificazione formalizzati per interventi specifici possono fare buon uso della tecnologia. Anche la realtà virtuale e aumentata viene esplorata sia per interventi che per scopi formativi.</a:t>
            </a:r>
          </a:p>
        </p:txBody>
      </p:sp>
    </p:spTree>
    <p:extLst>
      <p:ext uri="{BB962C8B-B14F-4D97-AF65-F5344CB8AC3E}">
        <p14:creationId xmlns:p14="http://schemas.microsoft.com/office/powerpoint/2010/main" val="4105202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BF1CF77-A594-B746-8173-FB889E74F196}"/>
              </a:ext>
            </a:extLst>
          </p:cNvPr>
          <p:cNvPicPr>
            <a:picLocks noChangeAspect="1"/>
          </p:cNvPicPr>
          <p:nvPr/>
        </p:nvPicPr>
        <p:blipFill>
          <a:blip r:embed="rId2"/>
          <a:stretch>
            <a:fillRect/>
          </a:stretch>
        </p:blipFill>
        <p:spPr>
          <a:xfrm>
            <a:off x="156520" y="274020"/>
            <a:ext cx="11705966" cy="5562949"/>
          </a:xfrm>
          <a:prstGeom prst="rect">
            <a:avLst/>
          </a:prstGeom>
        </p:spPr>
      </p:pic>
      <p:sp>
        <p:nvSpPr>
          <p:cNvPr id="4" name="Rettangolo 3">
            <a:extLst>
              <a:ext uri="{FF2B5EF4-FFF2-40B4-BE49-F238E27FC236}">
                <a16:creationId xmlns:a16="http://schemas.microsoft.com/office/drawing/2014/main" id="{230FFA94-E585-D042-86B3-A4320B17DC8F}"/>
              </a:ext>
            </a:extLst>
          </p:cNvPr>
          <p:cNvSpPr/>
          <p:nvPr/>
        </p:nvSpPr>
        <p:spPr>
          <a:xfrm>
            <a:off x="432486" y="5999205"/>
            <a:ext cx="11327027" cy="584775"/>
          </a:xfrm>
          <a:prstGeom prst="rect">
            <a:avLst/>
          </a:prstGeom>
        </p:spPr>
        <p:txBody>
          <a:bodyPr wrap="square">
            <a:spAutoFit/>
          </a:bodyPr>
          <a:lstStyle/>
          <a:p>
            <a:r>
              <a:rPr lang="it-IT" sz="1600" dirty="0"/>
              <a:t>Lo schema mostra quando, nello sviluppo, diversi fattori possono essere predittivi degli esiti negli adulti definiti da misure oggettive di lavoro e attività, vita indipendente e relazioni sociali in uno studio longitudinale con partecipanti di età compresa tra 2 e 26 anni. </a:t>
            </a:r>
          </a:p>
        </p:txBody>
      </p:sp>
    </p:spTree>
    <p:extLst>
      <p:ext uri="{BB962C8B-B14F-4D97-AF65-F5344CB8AC3E}">
        <p14:creationId xmlns:p14="http://schemas.microsoft.com/office/powerpoint/2010/main" val="1341885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BA1DFE33-8CC9-394E-97D3-D1123D6C39BD}"/>
              </a:ext>
            </a:extLst>
          </p:cNvPr>
          <p:cNvSpPr>
            <a:spLocks noGrp="1"/>
          </p:cNvSpPr>
          <p:nvPr>
            <p:ph idx="1"/>
          </p:nvPr>
        </p:nvSpPr>
        <p:spPr>
          <a:xfrm>
            <a:off x="457200" y="296562"/>
            <a:ext cx="10896600" cy="5880401"/>
          </a:xfrm>
        </p:spPr>
        <p:txBody>
          <a:bodyPr>
            <a:normAutofit fontScale="85000" lnSpcReduction="20000"/>
          </a:bodyPr>
          <a:lstStyle/>
          <a:p>
            <a:r>
              <a:rPr lang="it-IT" dirty="0"/>
              <a:t>Il terzo utilizzo è la tecnologia per lo screening, la sorveglianza, la diagnosi, la consultazione e l'assistenza clinica. Sono ora ampiamente disponibili sistemi elettronici complessi per cartelle cliniche, sorveglianza, comunicazione mirata, supporto decisionale. Il modello Extension for Community Healthcare </a:t>
            </a:r>
            <a:r>
              <a:rPr lang="it-IT" dirty="0" err="1"/>
              <a:t>Outcomes</a:t>
            </a:r>
            <a:r>
              <a:rPr lang="it-IT" dirty="0"/>
              <a:t> da utilizzare per la consultazione </a:t>
            </a:r>
            <a:r>
              <a:rPr lang="it-IT" dirty="0" err="1"/>
              <a:t>peer</a:t>
            </a:r>
            <a:r>
              <a:rPr lang="it-IT" dirty="0"/>
              <a:t>-on-</a:t>
            </a:r>
            <a:r>
              <a:rPr lang="it-IT" dirty="0" err="1"/>
              <a:t>peer</a:t>
            </a:r>
            <a:r>
              <a:rPr lang="it-IT" dirty="0"/>
              <a:t> a distanza. Una serie di attività digitali basate sull'</a:t>
            </a:r>
            <a:r>
              <a:rPr lang="it-IT" dirty="0" err="1"/>
              <a:t>eye-tracking</a:t>
            </a:r>
            <a:r>
              <a:rPr lang="it-IT" dirty="0"/>
              <a:t> e la coordinazione motoria fine ha mostrato risultati precoci promettenti per differenziare lo sviluppo tipico e ritardato nei bambini indiani di età compresa tra 2 e 6 anni. </a:t>
            </a:r>
          </a:p>
          <a:p>
            <a:r>
              <a:rPr lang="it-IT" dirty="0"/>
              <a:t>Il quarto utilizzo è la tecnologia per la comunicazione alternativa e aumentativa. Esistono vari dispositivi di comunicazione e strumenti terapeutici alternativi e aumentativi e molte innovazioni sono possibili in questo campo. Queste innovazioni includono dispositivi per la generazione del parlato e metodi meno high-tech di comunicazione tramite immagini (ad esempio, il Picture Exchange </a:t>
            </a:r>
            <a:r>
              <a:rPr lang="it-IT" dirty="0" err="1"/>
              <a:t>Communication</a:t>
            </a:r>
            <a:r>
              <a:rPr lang="it-IT" dirty="0"/>
              <a:t> System413).</a:t>
            </a:r>
          </a:p>
          <a:p>
            <a:r>
              <a:rPr lang="it-IT" dirty="0"/>
              <a:t>Infine, la tecnologia può essere utilizzata per nuovi tipi di raccolta e analisi dei dati. I progressi tecnologici potrebbero diventare particolarmente trasformativi nella raccolta di nuovi tipi di dati, comprese le analisi comportamentali (ad esempio, attraverso dispositivi indossabili), potenzialmente con l'uso di intelligenza artificiale sempre più sofisticate e metodologie big data. I dati sono necessari per supportare la loro validità e affidabilità.</a:t>
            </a:r>
          </a:p>
          <a:p>
            <a:endParaRPr lang="it-IT" dirty="0"/>
          </a:p>
        </p:txBody>
      </p:sp>
    </p:spTree>
    <p:extLst>
      <p:ext uri="{BB962C8B-B14F-4D97-AF65-F5344CB8AC3E}">
        <p14:creationId xmlns:p14="http://schemas.microsoft.com/office/powerpoint/2010/main" val="41730627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9"/>
            <a:ext cx="11578281" cy="6264876"/>
          </a:xfrm>
        </p:spPr>
        <p:txBody>
          <a:bodyPr>
            <a:normAutofit fontScale="92500"/>
          </a:bodyPr>
          <a:lstStyle/>
          <a:p>
            <a:pPr marL="0" indent="0">
              <a:buNone/>
            </a:pPr>
            <a:r>
              <a:rPr lang="it-IT" b="1" i="1" dirty="0">
                <a:solidFill>
                  <a:srgbClr val="FF0000"/>
                </a:solidFill>
              </a:rPr>
              <a:t>Conclusioni</a:t>
            </a:r>
          </a:p>
          <a:p>
            <a:r>
              <a:rPr lang="it-IT" dirty="0"/>
              <a:t>L'obiettivo è identificare cosa si può fare per migliorare e sostenere la qualità della vita di bambini e adulti con autismo e delle loro famiglie in tutto il mondo. </a:t>
            </a:r>
          </a:p>
          <a:p>
            <a:r>
              <a:rPr lang="it-IT" dirty="0"/>
              <a:t>Gli individui con autismo dovrebbero essere una parte apprezzata della società. Ora è tempo di ottimismo, con il riconoscimento del potenziale di cambiamento che è presente in modi diversi, in tempi diversi per le persone autistiche e per le comunità in cui vivono. Tuttavia, questo è anche un momento di realismo su ciò che può essere fatto in diversi contesti, e nel corso della vita. </a:t>
            </a:r>
          </a:p>
          <a:p>
            <a:r>
              <a:rPr lang="it-IT" dirty="0"/>
              <a:t>Utilizziamo il termine </a:t>
            </a:r>
            <a:r>
              <a:rPr lang="it-IT" i="1" u="sng" dirty="0"/>
              <a:t>autismo profondo </a:t>
            </a:r>
            <a:r>
              <a:rPr lang="it-IT" dirty="0"/>
              <a:t>per descrivere individui che hanno molto probabilmente bisogno di un supporto sostanziale per tutta la vita, ma hanno ancora opportunità di migliorare la qualità della vita attraverso attività quotidiane positive, indipendenza supportata nelle azioni quotidiane e contatti sociali. </a:t>
            </a:r>
          </a:p>
          <a:p>
            <a:r>
              <a:rPr lang="it-IT" dirty="0"/>
              <a:t>È necessario essere realistici sulla scarsità di risorse, sulle disuguaglianze, sulla giustizia sociale e sui tipi di sviluppi del sistema che saranno necessari per far accadere questi cambiamenti.</a:t>
            </a:r>
          </a:p>
          <a:p>
            <a:endParaRPr lang="it-IT" dirty="0"/>
          </a:p>
        </p:txBody>
      </p:sp>
    </p:spTree>
    <p:extLst>
      <p:ext uri="{BB962C8B-B14F-4D97-AF65-F5344CB8AC3E}">
        <p14:creationId xmlns:p14="http://schemas.microsoft.com/office/powerpoint/2010/main" val="6788585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BA1DFE33-8CC9-394E-97D3-D1123D6C39BD}"/>
              </a:ext>
            </a:extLst>
          </p:cNvPr>
          <p:cNvSpPr>
            <a:spLocks noGrp="1"/>
          </p:cNvSpPr>
          <p:nvPr>
            <p:ph idx="1"/>
          </p:nvPr>
        </p:nvSpPr>
        <p:spPr>
          <a:xfrm>
            <a:off x="430427" y="491094"/>
            <a:ext cx="11506200" cy="6230982"/>
          </a:xfrm>
        </p:spPr>
        <p:txBody>
          <a:bodyPr>
            <a:normAutofit/>
          </a:bodyPr>
          <a:lstStyle/>
          <a:p>
            <a:r>
              <a:rPr lang="it-IT" dirty="0"/>
              <a:t>In gran parte dei paesi del mondo i problemi derivano non solo da una scarsità di risorse, ma anche da lacune </a:t>
            </a:r>
            <a:r>
              <a:rPr lang="it-IT"/>
              <a:t>di conoscenza, </a:t>
            </a:r>
            <a:r>
              <a:rPr lang="it-IT" dirty="0"/>
              <a:t>stigma e sistemi che non valutano sufficientemente la vita umana e le persone con disabilità. In generale, le nostre raccomandazioni sia per la pratica clinica che per il cambiamento dei sistemi si basano a partire dai bisogni e dalle modalità di cambiamento di un individuo, considerati all'interno di modelli di assistenza graduale e salute personalizzata per l'intervento e la valutazione, e con il coinvolgimento continuo degli stakeholder, inclusi individui autistici, famiglie, membri della comunità solidale e fornitori.</a:t>
            </a:r>
          </a:p>
          <a:p>
            <a:r>
              <a:rPr lang="it-IT" dirty="0"/>
              <a:t>Lo sviluppo delle capacità è essenziale per rafforzare i sistemi di assistenza soprattutto per le popolazioni con risorse insufficienti. </a:t>
            </a:r>
          </a:p>
          <a:p>
            <a:r>
              <a:rPr lang="it-IT" dirty="0"/>
              <a:t>Nei contesti della diversità culturale, le strategie di ricerca e di servizio che utilizzano approcci dimensionali, producendo modelli di intervento e servizi personalizzati e dinamici, saranno la chiave per un futuro migliore per gli individui con autismo e altre condizioni del </a:t>
            </a:r>
            <a:r>
              <a:rPr lang="it-IT" dirty="0" err="1"/>
              <a:t>neurosviluppo</a:t>
            </a:r>
            <a:r>
              <a:rPr lang="it-IT" dirty="0"/>
              <a:t>.</a:t>
            </a:r>
          </a:p>
        </p:txBody>
      </p:sp>
    </p:spTree>
    <p:extLst>
      <p:ext uri="{BB962C8B-B14F-4D97-AF65-F5344CB8AC3E}">
        <p14:creationId xmlns:p14="http://schemas.microsoft.com/office/powerpoint/2010/main" val="1894836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9"/>
            <a:ext cx="11578281" cy="6301946"/>
          </a:xfrm>
        </p:spPr>
        <p:txBody>
          <a:bodyPr>
            <a:normAutofit fontScale="92500" lnSpcReduction="20000"/>
          </a:bodyPr>
          <a:lstStyle/>
          <a:p>
            <a:pPr marL="0" indent="0">
              <a:buNone/>
            </a:pPr>
            <a:r>
              <a:rPr lang="it-IT" b="1" dirty="0">
                <a:solidFill>
                  <a:srgbClr val="FF0000"/>
                </a:solidFill>
              </a:rPr>
              <a:t>TEMI TRASVERSALI</a:t>
            </a:r>
          </a:p>
          <a:p>
            <a:pPr marL="0" indent="0">
              <a:buNone/>
            </a:pPr>
            <a:r>
              <a:rPr lang="it-IT" b="1" i="1" dirty="0">
                <a:solidFill>
                  <a:srgbClr val="FF0000"/>
                </a:solidFill>
              </a:rPr>
              <a:t>L’Eterogeneità</a:t>
            </a:r>
          </a:p>
          <a:p>
            <a:r>
              <a:rPr lang="it-IT" dirty="0"/>
              <a:t>L'eterogeneità si riferisce all'osservazione di vecchia data che le differenze individuali nell'eziologia, nella presentazione clinica e nei bisogni di cura dell'autismo variano nel tempo.</a:t>
            </a:r>
          </a:p>
          <a:p>
            <a:r>
              <a:rPr lang="it-IT" dirty="0"/>
              <a:t>Nel tempo, i sistemi diagnostici psichiatrici hanno cercato di catturare questa eterogeneità. Il termine disturbo pervasivo dello sviluppo è stato introdotto nella terza edizione del Manuale diagnostico e statistico dei disturbi mentali e nella nona revisione della Classificazione internazionale delle malattie, seguita dalla designazione di disturbo dello spettro autistico nel DSM-5 e nell'ICD-11.La parola pervasivo evidenzia che l'autismo colpisce più di un dominio dello sviluppo, e il termine sviluppo riconosce che l'autismo è una condizione permanente che compare nella prima infanzia, sebbene le sue manifestazioni cambino nel corso della vita.</a:t>
            </a:r>
          </a:p>
          <a:p>
            <a:r>
              <a:rPr lang="it-IT" dirty="0"/>
              <a:t>L'idea di spettro riconosce l'ampiezza degli individui che si qualificano per la diagnosi, abbracciando sia la variazione dimensionale (da meno a più grave) che caleidoscopica (il cosiddetto spettro dei colori) in diversi profili di punti di forza e bisogni tra gli individui.</a:t>
            </a:r>
          </a:p>
        </p:txBody>
      </p:sp>
    </p:spTree>
    <p:extLst>
      <p:ext uri="{BB962C8B-B14F-4D97-AF65-F5344CB8AC3E}">
        <p14:creationId xmlns:p14="http://schemas.microsoft.com/office/powerpoint/2010/main" val="99448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2936F2C-353F-B84F-8E4B-768FB9B39F7A}"/>
              </a:ext>
            </a:extLst>
          </p:cNvPr>
          <p:cNvPicPr>
            <a:picLocks noChangeAspect="1"/>
          </p:cNvPicPr>
          <p:nvPr/>
        </p:nvPicPr>
        <p:blipFill>
          <a:blip r:embed="rId2"/>
          <a:stretch>
            <a:fillRect/>
          </a:stretch>
        </p:blipFill>
        <p:spPr>
          <a:xfrm>
            <a:off x="374546" y="259491"/>
            <a:ext cx="11216369" cy="5758249"/>
          </a:xfrm>
          <a:prstGeom prst="rect">
            <a:avLst/>
          </a:prstGeom>
        </p:spPr>
      </p:pic>
    </p:spTree>
    <p:extLst>
      <p:ext uri="{BB962C8B-B14F-4D97-AF65-F5344CB8AC3E}">
        <p14:creationId xmlns:p14="http://schemas.microsoft.com/office/powerpoint/2010/main" val="1891138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9"/>
            <a:ext cx="11578281" cy="6203092"/>
          </a:xfrm>
        </p:spPr>
        <p:txBody>
          <a:bodyPr>
            <a:normAutofit/>
          </a:bodyPr>
          <a:lstStyle/>
          <a:p>
            <a:r>
              <a:rPr lang="it-IT" dirty="0"/>
              <a:t>Spesso coesistono condizioni fisiologiche (p. es., epilessia e disturbi gastrointestinali), disturbi della salute mentale (p. es., ansia, depressione e disturbo da deficit di attenzione e iperattività) e una serie di comportamenti difficili (p. es., autolesionismo, aggressività e disturbi del sonno). La presenza di condizioni concomitanti contribuisce all'enorme eterogeneità nella presentazione individuale e può influenzare sostanzialmente il funzionamento quotidiano, che a sua volta porta a diverse esigenze di supporto e servizi. </a:t>
            </a:r>
          </a:p>
          <a:p>
            <a:r>
              <a:rPr lang="it-IT" dirty="0"/>
              <a:t>Alcune di queste condizioni concomitanti, come il ritardo del linguaggio o le convulsioni, sono più comuni negli individui con autismo e disabilità intellettiva. Altri problemi, come aggressività, </a:t>
            </a:r>
            <a:r>
              <a:rPr lang="it-IT" dirty="0" err="1"/>
              <a:t>oppositività</a:t>
            </a:r>
            <a:r>
              <a:rPr lang="it-IT" dirty="0"/>
              <a:t>, ansia e </a:t>
            </a:r>
            <a:r>
              <a:rPr lang="it-IT" dirty="0" err="1"/>
              <a:t>disregolazione</a:t>
            </a:r>
            <a:r>
              <a:rPr lang="it-IT" dirty="0"/>
              <a:t> emotiva sono presenti tra le entità diagnostiche.</a:t>
            </a:r>
          </a:p>
        </p:txBody>
      </p:sp>
    </p:spTree>
    <p:extLst>
      <p:ext uri="{BB962C8B-B14F-4D97-AF65-F5344CB8AC3E}">
        <p14:creationId xmlns:p14="http://schemas.microsoft.com/office/powerpoint/2010/main" val="3724615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0B363F-B32A-E94E-BF71-284D32B0DD6F}"/>
              </a:ext>
            </a:extLst>
          </p:cNvPr>
          <p:cNvSpPr>
            <a:spLocks noGrp="1"/>
          </p:cNvSpPr>
          <p:nvPr>
            <p:ph idx="1"/>
          </p:nvPr>
        </p:nvSpPr>
        <p:spPr>
          <a:xfrm>
            <a:off x="296562" y="383059"/>
            <a:ext cx="11578281" cy="5793904"/>
          </a:xfrm>
        </p:spPr>
        <p:txBody>
          <a:bodyPr>
            <a:normAutofit/>
          </a:bodyPr>
          <a:lstStyle/>
          <a:p>
            <a:pPr marL="0" indent="0">
              <a:buNone/>
            </a:pPr>
            <a:r>
              <a:rPr lang="it-IT" b="1" i="1" dirty="0">
                <a:solidFill>
                  <a:srgbClr val="FF0000"/>
                </a:solidFill>
              </a:rPr>
              <a:t>La </a:t>
            </a:r>
            <a:r>
              <a:rPr lang="it-IT" b="1" i="1" dirty="0" err="1">
                <a:solidFill>
                  <a:srgbClr val="FF0000"/>
                </a:solidFill>
              </a:rPr>
              <a:t>Neurodiversità</a:t>
            </a:r>
            <a:endParaRPr lang="it-IT" b="1" i="1" dirty="0">
              <a:solidFill>
                <a:srgbClr val="FF0000"/>
              </a:solidFill>
            </a:endParaRPr>
          </a:p>
          <a:p>
            <a:r>
              <a:rPr lang="it-IT" dirty="0"/>
              <a:t>La </a:t>
            </a:r>
            <a:r>
              <a:rPr lang="it-IT" dirty="0" err="1"/>
              <a:t>neurodiversità</a:t>
            </a:r>
            <a:r>
              <a:rPr lang="it-IT" dirty="0"/>
              <a:t> si riferisce alla variabilità naturale all'interno del cervello e della mente umani.</a:t>
            </a:r>
          </a:p>
          <a:p>
            <a:r>
              <a:rPr lang="it-IT" dirty="0"/>
              <a:t>La diversità arricchisce ed è un punto di forza delle società, ma richiede adeguamenti da tutte le parti. Le situazioni della vita quotidiana possono essere estenuanti, non solo per l'eccesso di stimoli sensoriali, ma anche per la continua lotta a comprendere i segnali sociali, a comunicare e affrontare i cambiamenti inaspettati. </a:t>
            </a:r>
          </a:p>
        </p:txBody>
      </p:sp>
    </p:spTree>
    <p:extLst>
      <p:ext uri="{BB962C8B-B14F-4D97-AF65-F5344CB8AC3E}">
        <p14:creationId xmlns:p14="http://schemas.microsoft.com/office/powerpoint/2010/main" val="126199788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895</TotalTime>
  <Words>7583</Words>
  <Application>Microsoft Office PowerPoint</Application>
  <PresentationFormat>Widescreen</PresentationFormat>
  <Paragraphs>197</Paragraphs>
  <Slides>52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52</vt:i4>
      </vt:variant>
    </vt:vector>
  </HeadingPairs>
  <TitlesOfParts>
    <vt:vector size="56"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Lance Commission on the future of care and clinical research in autism</dc:title>
  <dc:creator>Federica Battaglia</dc:creator>
  <cp:lastModifiedBy>gioia de angelis</cp:lastModifiedBy>
  <cp:revision>52</cp:revision>
  <dcterms:created xsi:type="dcterms:W3CDTF">2022-01-01T19:14:31Z</dcterms:created>
  <dcterms:modified xsi:type="dcterms:W3CDTF">2022-02-07T17:03:46Z</dcterms:modified>
</cp:coreProperties>
</file>